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308" r:id="rId2"/>
    <p:sldId id="318" r:id="rId3"/>
    <p:sldId id="333" r:id="rId4"/>
    <p:sldId id="329" r:id="rId5"/>
    <p:sldId id="330" r:id="rId6"/>
    <p:sldId id="256" r:id="rId7"/>
    <p:sldId id="257" r:id="rId8"/>
    <p:sldId id="315" r:id="rId9"/>
    <p:sldId id="258" r:id="rId10"/>
    <p:sldId id="259" r:id="rId11"/>
    <p:sldId id="260" r:id="rId12"/>
    <p:sldId id="261" r:id="rId13"/>
    <p:sldId id="262" r:id="rId14"/>
    <p:sldId id="316" r:id="rId15"/>
    <p:sldId id="264" r:id="rId16"/>
    <p:sldId id="265" r:id="rId17"/>
    <p:sldId id="266" r:id="rId18"/>
    <p:sldId id="314" r:id="rId19"/>
    <p:sldId id="319" r:id="rId20"/>
    <p:sldId id="320" r:id="rId21"/>
    <p:sldId id="321" r:id="rId22"/>
    <p:sldId id="322" r:id="rId23"/>
    <p:sldId id="323" r:id="rId24"/>
    <p:sldId id="332" r:id="rId25"/>
  </p:sldIdLst>
  <p:sldSz cx="12192000" cy="6858000"/>
  <p:notesSz cx="12192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3E2A"/>
    <a:srgbClr val="4C311E"/>
    <a:srgbClr val="B83E33"/>
    <a:srgbClr val="5C3A28"/>
    <a:srgbClr val="6D9CD4"/>
    <a:srgbClr val="755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2"/>
  </p:normalViewPr>
  <p:slideViewPr>
    <p:cSldViewPr>
      <p:cViewPr>
        <p:scale>
          <a:sx n="73" d="100"/>
          <a:sy n="73" d="100"/>
        </p:scale>
        <p:origin x="-1998" y="-90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10FCB-0981-6841-A396-DBD17842A096}" type="datetimeFigureOut">
              <a:rPr lang="it-IT" smtClean="0"/>
              <a:t>11/10/2024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52678-1522-3449-97C1-647EB5626A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900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1898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52678-1522-3449-97C1-647EB5626AC0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9135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52678-1522-3449-97C1-647EB5626AC0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6210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Le</a:t>
            </a:r>
            <a:r>
              <a:rPr lang="it-IT" baseline="0" dirty="0" smtClean="0"/>
              <a:t> emozioni non sono esaustive, ma esemplificative.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52678-1522-3449-97C1-647EB5626AC0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4550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52678-1522-3449-97C1-647EB5626AC0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9276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52678-1522-3449-97C1-647EB5626AC0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9686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52678-1522-3449-97C1-647EB5626AC0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4588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52678-1522-3449-97C1-647EB5626AC0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79809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52678-1522-3449-97C1-647EB5626AC0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8686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52678-1522-3449-97C1-647EB5626AC0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80241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52678-1522-3449-97C1-647EB5626AC0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5198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52678-1522-3449-97C1-647EB5626AC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4811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52678-1522-3449-97C1-647EB5626AC0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8895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52678-1522-3449-97C1-647EB5626AC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619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52678-1522-3449-97C1-647EB5626AC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5475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Le</a:t>
            </a:r>
            <a:r>
              <a:rPr lang="it-IT" baseline="0" dirty="0" smtClean="0"/>
              <a:t> emozioni non sono esaustive, ma esemplificative.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52678-1522-3449-97C1-647EB5626AC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1216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52678-1522-3449-97C1-647EB5626AC0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5219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52678-1522-3449-97C1-647EB5626AC0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1276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52678-1522-3449-97C1-647EB5626AC0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0698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A62AC94F-6C63-0249-9B3E-8DCABB6926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83E2F4-2891-374B-BB71-F086428CB7B3}" type="datetimeFigureOut">
              <a:rPr lang="it-IT" smtClean="0"/>
              <a:t>11/10/2024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CA62DCE3-B5CE-E54D-9884-BF2858772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40FA4CC0-F177-7644-95BA-BE4219222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ECA213-4A75-9142-A292-9018812040D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613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5361" y="-60502"/>
            <a:ext cx="9342120" cy="159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9707" y="1487830"/>
            <a:ext cx="8613775" cy="2202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4.jpg"/><Relationship Id="rId3" Type="http://schemas.openxmlformats.org/officeDocument/2006/relationships/image" Target="../media/image6.jpg"/><Relationship Id="rId7" Type="http://schemas.openxmlformats.org/officeDocument/2006/relationships/image" Target="../media/image18.jpg"/><Relationship Id="rId12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7.jpg"/><Relationship Id="rId9" Type="http://schemas.openxmlformats.org/officeDocument/2006/relationships/image" Target="../media/image20.jpg"/><Relationship Id="rId14" Type="http://schemas.openxmlformats.org/officeDocument/2006/relationships/image" Target="../media/image2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m.ferrari@ferrariassociati.com" TargetMode="External"/><Relationship Id="rId2" Type="http://schemas.openxmlformats.org/officeDocument/2006/relationships/hyperlink" Target="https://adrmedianos.com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DD9F298C-85BD-1B26-8EDE-71E26B4C3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762000"/>
            <a:ext cx="6502400" cy="2197100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xmlns="" id="{B560DB37-C926-8FC3-82A3-01412853ADCC}"/>
              </a:ext>
            </a:extLst>
          </p:cNvPr>
          <p:cNvSpPr txBox="1"/>
          <p:nvPr/>
        </p:nvSpPr>
        <p:spPr>
          <a:xfrm>
            <a:off x="1600200" y="3147922"/>
            <a:ext cx="7924800" cy="731482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 algn="ctr">
              <a:lnSpc>
                <a:spcPct val="90100"/>
              </a:lnSpc>
              <a:spcBef>
                <a:spcPts val="1005"/>
              </a:spcBef>
            </a:pPr>
            <a:r>
              <a:rPr lang="it-IT" sz="4400" b="1" spc="-5" dirty="0">
                <a:solidFill>
                  <a:srgbClr val="4C311E"/>
                </a:solidFill>
                <a:latin typeface="Perpetua" panose="02020502060401020303" pitchFamily="18" charset="0"/>
                <a:cs typeface="Calibri"/>
              </a:rPr>
              <a:t>THE BOARD GAME</a:t>
            </a:r>
            <a:endParaRPr sz="4400" b="1" dirty="0">
              <a:solidFill>
                <a:srgbClr val="4C311E"/>
              </a:solidFill>
              <a:latin typeface="Perpetua" panose="02020502060401020303" pitchFamily="18" charset="0"/>
              <a:cs typeface="Calibri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787400" y="4772297"/>
            <a:ext cx="6858000" cy="1383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it-IT" sz="2800" b="1" i="1" dirty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</a:rPr>
              <a:t>LA GESTIONE DEI CONFLITTI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</a:pPr>
            <a:r>
              <a:rPr lang="it-IT" sz="2800" b="1" i="1" dirty="0">
                <a:solidFill>
                  <a:srgbClr val="4C311E"/>
                </a:solidFill>
                <a:latin typeface="Perpetua" panose="02020502060401020303" pitchFamily="18" charset="0"/>
              </a:rPr>
              <a:t>Attività esperienziale con il metodo </a:t>
            </a:r>
            <a:r>
              <a:rPr lang="it-IT" sz="2800" b="1" i="1" dirty="0" err="1">
                <a:solidFill>
                  <a:srgbClr val="4C311E"/>
                </a:solidFill>
                <a:latin typeface="Perpetua" panose="02020502060401020303" pitchFamily="18" charset="0"/>
              </a:rPr>
              <a:t>Medianos</a:t>
            </a:r>
            <a:r>
              <a:rPr lang="it-IT" sz="2800" b="1" i="1" dirty="0">
                <a:solidFill>
                  <a:srgbClr val="4C311E"/>
                </a:solidFill>
                <a:latin typeface="Perpetua" panose="02020502060401020303" pitchFamily="18" charset="0"/>
              </a:rPr>
              <a:t>,  </a:t>
            </a:r>
            <a:r>
              <a:rPr lang="it-IT" sz="2800" b="1" i="1" dirty="0" smtClean="0">
                <a:solidFill>
                  <a:srgbClr val="4C311E"/>
                </a:solidFill>
                <a:latin typeface="Perpetua" panose="02020502060401020303" pitchFamily="18" charset="0"/>
              </a:rPr>
              <a:t>sviluppato </a:t>
            </a:r>
            <a:r>
              <a:rPr lang="it-IT" sz="2800" b="1" i="1" dirty="0">
                <a:solidFill>
                  <a:srgbClr val="4C311E"/>
                </a:solidFill>
                <a:latin typeface="Perpetua" panose="02020502060401020303" pitchFamily="18" charset="0"/>
              </a:rPr>
              <a:t>da Massimiliano Ferrari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E05949CC-DF05-6486-7947-3E39ED27F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" y="675620"/>
            <a:ext cx="929640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25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algn="ctr" eaLnBrk="1" hangingPunct="1"/>
            <a:r>
              <a:rPr lang="en-US" altLang="it-IT" sz="4400" b="1" i="1" dirty="0" smtClean="0">
                <a:solidFill>
                  <a:schemeClr val="accent2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CARTA </a:t>
            </a:r>
            <a:r>
              <a:rPr lang="en-US" altLang="it-IT" sz="4400" b="1" i="1" dirty="0">
                <a:solidFill>
                  <a:schemeClr val="accent2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4: UN PASSO AVANTI</a:t>
            </a:r>
          </a:p>
          <a:p>
            <a:pPr algn="just" eaLnBrk="1" hangingPunct="1"/>
            <a:endParaRPr lang="en-US" altLang="it-IT" dirty="0">
              <a:solidFill>
                <a:srgbClr val="755E95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E7C6ED03-ACE2-D1CE-4514-0B7436D30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1735" y="1981200"/>
            <a:ext cx="6018711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25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just" eaLnBrk="1" hangingPunct="1">
              <a:buFont typeface="Calibri" panose="020F0502020204030204" pitchFamily="34" charset="0"/>
              <a:buChar char="₋"/>
            </a:pP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Esprimete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in 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DISCORSO DIRETTO </a:t>
            </a: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il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vostro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punto di vista </a:t>
            </a:r>
            <a:r>
              <a:rPr lang="en-US" altLang="it-IT" sz="2800" b="1" i="1" dirty="0" err="1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nei</a:t>
            </a:r>
            <a:r>
              <a:rPr lang="en-US" altLang="it-IT" sz="2800" b="1" i="1" dirty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confronti</a:t>
            </a:r>
            <a:r>
              <a:rPr lang="en-US" altLang="it-IT" sz="2800" b="1" i="1" dirty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dell’altro</a:t>
            </a:r>
            <a:r>
              <a:rPr lang="en-US" altLang="it-IT" sz="2800" b="1" i="1" dirty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giocatore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in </a:t>
            </a:r>
            <a:r>
              <a:rPr lang="en-US" altLang="it-IT" sz="2800" b="1" i="1" dirty="0" err="1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questo</a:t>
            </a:r>
            <a:r>
              <a:rPr lang="en-US" altLang="it-IT" sz="2800" b="1" i="1" dirty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conflitto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.</a:t>
            </a:r>
            <a:endParaRPr lang="en-US" altLang="it-IT" sz="2800" b="1" i="1" dirty="0">
              <a:solidFill>
                <a:srgbClr val="603E2A"/>
              </a:solidFill>
              <a:latin typeface="Perpetua" panose="02020502060401020303" pitchFamily="18" charset="0"/>
              <a:cs typeface="Tahoma" panose="020B0604030504040204" pitchFamily="34" charset="0"/>
            </a:endParaRPr>
          </a:p>
          <a:p>
            <a:pPr marL="457200" indent="-457200" algn="just" eaLnBrk="1" hangingPunct="1">
              <a:buFont typeface="Calibri" panose="020F0502020204030204" pitchFamily="34" charset="0"/>
              <a:buChar char="₋"/>
            </a:pPr>
            <a:r>
              <a:rPr lang="en-US" altLang="it-IT" sz="2800" b="1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Formulate </a:t>
            </a:r>
            <a:r>
              <a:rPr lang="en-US" altLang="it-IT" sz="2800" b="1" i="1" dirty="0" err="1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proprio</a:t>
            </a:r>
            <a:r>
              <a:rPr lang="en-US" altLang="it-IT" sz="2800" b="1" i="1" dirty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UN GIUDIZIO </a:t>
            </a:r>
            <a:r>
              <a:rPr lang="en-US" altLang="it-IT" sz="2800" b="1" i="1" dirty="0" err="1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sull’altro</a:t>
            </a:r>
            <a:r>
              <a:rPr lang="en-US" altLang="it-IT" sz="2800" b="1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e </a:t>
            </a:r>
            <a:r>
              <a:rPr lang="en-US" altLang="it-IT" sz="2800" b="1" i="1" dirty="0" err="1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sul</a:t>
            </a:r>
            <a:r>
              <a:rPr lang="en-US" altLang="it-IT" sz="2800" b="1" i="1" dirty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suo</a:t>
            </a:r>
            <a:r>
              <a:rPr lang="en-US" altLang="it-IT" sz="2800" b="1" i="1" dirty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comportamento</a:t>
            </a:r>
            <a:r>
              <a:rPr lang="en-US" altLang="it-IT" sz="2800" b="1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.</a:t>
            </a:r>
            <a:endParaRPr lang="en-US" altLang="it-IT" sz="2800" b="1" i="1" dirty="0">
              <a:solidFill>
                <a:schemeClr val="accent6">
                  <a:lumMod val="50000"/>
                </a:schemeClr>
              </a:solidFill>
              <a:latin typeface="Perpetua" panose="02020502060401020303" pitchFamily="18" charset="0"/>
              <a:cs typeface="Tahoma" panose="020B0604030504040204" pitchFamily="34" charset="0"/>
            </a:endParaRPr>
          </a:p>
          <a:p>
            <a:pPr marL="457200" indent="-457200" algn="just" eaLnBrk="1" hangingPunct="1">
              <a:buFont typeface="Calibri" panose="020F0502020204030204" pitchFamily="34" charset="0"/>
              <a:buChar char="₋"/>
            </a:pPr>
            <a:r>
              <a:rPr lang="en-US" altLang="it-IT" sz="2800" b="1" i="1" dirty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P</a:t>
            </a:r>
            <a:r>
              <a:rPr lang="en-US" altLang="it-IT" sz="2800" b="1" i="1" dirty="0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er </a:t>
            </a:r>
            <a:r>
              <a:rPr lang="en-US" altLang="it-IT" sz="2800" b="1" i="1" dirty="0" err="1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esempio</a:t>
            </a:r>
            <a:r>
              <a:rPr lang="en-US" altLang="it-IT" sz="2800" b="1" i="1" dirty="0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: </a:t>
            </a:r>
            <a:r>
              <a:rPr lang="en-US" altLang="it-IT" sz="2800" b="1" i="1" dirty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“</a:t>
            </a:r>
            <a:r>
              <a:rPr lang="en-US" altLang="it-IT" sz="2800" b="1" i="1" dirty="0" err="1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Sei</a:t>
            </a:r>
            <a:r>
              <a:rPr lang="en-US" altLang="it-IT" sz="2800" b="1" i="1" dirty="0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superficiale</a:t>
            </a:r>
            <a:r>
              <a:rPr lang="en-US" altLang="it-IT" sz="2800" b="1" i="1" dirty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e</a:t>
            </a:r>
            <a:r>
              <a:rPr lang="en-US" altLang="it-IT" sz="2800" b="1" i="1" dirty="0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arrogante</a:t>
            </a:r>
            <a:r>
              <a:rPr lang="en-US" altLang="it-IT" sz="2800" b="1" i="1" dirty="0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”, </a:t>
            </a:r>
            <a:r>
              <a:rPr lang="en-US" altLang="it-IT" sz="2800" b="1" i="1" dirty="0" err="1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Sei</a:t>
            </a:r>
            <a:r>
              <a:rPr lang="en-US" altLang="it-IT" sz="2800" b="1" i="1" dirty="0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presuntuoso</a:t>
            </a:r>
            <a:r>
              <a:rPr lang="en-US" altLang="it-IT" sz="2800" b="1" i="1" dirty="0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e </a:t>
            </a:r>
            <a:r>
              <a:rPr lang="en-US" altLang="it-IT" sz="2800" b="1" i="1" dirty="0" err="1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malesducato</a:t>
            </a:r>
            <a:r>
              <a:rPr lang="en-US" altLang="it-IT" sz="2800" b="1" i="1" dirty="0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”.</a:t>
            </a:r>
            <a:endParaRPr lang="en-US" altLang="it-IT" sz="2800" b="1" i="1" dirty="0">
              <a:solidFill>
                <a:srgbClr val="1868AD"/>
              </a:solidFill>
              <a:latin typeface="Perpetua" panose="02020502060401020303" pitchFamily="18" charset="0"/>
              <a:cs typeface="Tahoma" panose="020B0604030504040204" pitchFamily="34" charset="0"/>
            </a:endParaRPr>
          </a:p>
          <a:p>
            <a:pPr eaLnBrk="1" hangingPunct="1"/>
            <a:endParaRPr lang="en-US" altLang="it-IT" dirty="0">
              <a:solidFill>
                <a:srgbClr val="1868A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3636"/>
            <a:ext cx="5201382" cy="3775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678836BD-36D0-3F6B-3628-5AAF0254F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9" y="551518"/>
            <a:ext cx="11161214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25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algn="ctr" eaLnBrk="1" hangingPunct="1"/>
            <a:r>
              <a:rPr lang="en-US" altLang="it-IT" sz="4400" b="1" i="1" dirty="0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CARTA </a:t>
            </a:r>
            <a:r>
              <a:rPr lang="en-US" altLang="it-IT" sz="4400" b="1" i="1" dirty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5: LINGUAGGIO DELLA GIRAFFA</a:t>
            </a:r>
          </a:p>
          <a:p>
            <a:pPr algn="just" eaLnBrk="1" hangingPunct="1"/>
            <a:endParaRPr lang="en-US" altLang="it-IT" i="1" dirty="0">
              <a:solidFill>
                <a:srgbClr val="755E9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EF89F5FA-3E0F-F0F1-8DF9-3065EEF73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209800"/>
            <a:ext cx="4876801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25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just" eaLnBrk="1" hangingPunct="1">
              <a:buFont typeface="Calibri" panose="020F0502020204030204" pitchFamily="34" charset="0"/>
              <a:buChar char="₋"/>
            </a:pP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Riformulate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il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giudizio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espresso </a:t>
            </a: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alla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carta </a:t>
            </a:r>
            <a:r>
              <a:rPr lang="en-US" altLang="it-IT" sz="2800" b="1" i="1" dirty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4 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con</a:t>
            </a:r>
            <a:r>
              <a:rPr lang="it-IT" sz="2800" dirty="0" smtClean="0"/>
              <a:t> </a:t>
            </a:r>
            <a:r>
              <a:rPr lang="it-IT" sz="2800" b="1" i="1" dirty="0">
                <a:solidFill>
                  <a:srgbClr val="603E2A"/>
                </a:solidFill>
                <a:latin typeface="Perpetua" panose="02020502060401020303" pitchFamily="18" charset="0"/>
              </a:rPr>
              <a:t>parole </a:t>
            </a:r>
            <a:r>
              <a:rPr 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</a:rPr>
              <a:t>gentili, educate, </a:t>
            </a:r>
            <a:r>
              <a:rPr lang="it-IT" sz="2800" b="1" i="1" dirty="0">
                <a:solidFill>
                  <a:srgbClr val="603E2A"/>
                </a:solidFill>
                <a:latin typeface="Perpetua" panose="02020502060401020303" pitchFamily="18" charset="0"/>
              </a:rPr>
              <a:t>accomodanti </a:t>
            </a:r>
            <a:r>
              <a:rPr 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</a:rPr>
              <a:t>ed empatiche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.</a:t>
            </a:r>
          </a:p>
          <a:p>
            <a:pPr marL="457200" indent="-457200" algn="just" eaLnBrk="1" hangingPunct="1">
              <a:buFont typeface="Calibri" panose="020F0502020204030204" pitchFamily="34" charset="0"/>
              <a:buChar char="₋"/>
            </a:pPr>
            <a:r>
              <a:rPr lang="en-US" altLang="it-IT" sz="2800" b="1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IMPORTANTE</a:t>
            </a:r>
            <a:r>
              <a:rPr lang="en-US" altLang="it-IT" sz="2800" b="1" i="1" dirty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: </a:t>
            </a:r>
            <a:r>
              <a:rPr lang="en-US" altLang="it-IT" sz="2800" b="1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non </a:t>
            </a:r>
            <a:r>
              <a:rPr lang="en-US" altLang="it-IT" sz="2800" b="1" i="1" dirty="0" err="1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cambiate</a:t>
            </a:r>
            <a:r>
              <a:rPr lang="en-US" altLang="it-IT" sz="2800" b="1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il</a:t>
            </a:r>
            <a:r>
              <a:rPr lang="en-US" altLang="it-IT" sz="2800" b="1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contenuto</a:t>
            </a:r>
            <a:r>
              <a:rPr lang="en-US" altLang="it-IT" sz="2800" b="1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, ma solo la forma.</a:t>
            </a:r>
            <a:endParaRPr lang="en-US" altLang="it-IT" sz="2800" b="1" i="1" dirty="0">
              <a:solidFill>
                <a:schemeClr val="accent6">
                  <a:lumMod val="50000"/>
                </a:schemeClr>
              </a:solidFill>
              <a:latin typeface="Perpetua" panose="02020502060401020303" pitchFamily="18" charset="0"/>
              <a:cs typeface="Tahoma" panose="020B0604030504040204" pitchFamily="34" charset="0"/>
            </a:endParaRPr>
          </a:p>
          <a:p>
            <a:pPr marL="457200" indent="-457200" algn="just" eaLnBrk="1" hangingPunct="1">
              <a:buFont typeface="Calibri" panose="020F0502020204030204" pitchFamily="34" charset="0"/>
              <a:buChar char="₋"/>
            </a:pPr>
            <a:r>
              <a:rPr lang="en-US" altLang="it-IT" sz="2800" b="1" i="1" dirty="0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PAROLE TABU’: devo, </a:t>
            </a:r>
            <a:r>
              <a:rPr lang="en-US" altLang="it-IT" sz="2800" b="1" i="1" dirty="0" err="1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devi</a:t>
            </a:r>
            <a:r>
              <a:rPr lang="en-US" altLang="it-IT" sz="2800" b="1" i="1" dirty="0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, </a:t>
            </a:r>
            <a:r>
              <a:rPr lang="en-US" altLang="it-IT" sz="2800" b="1" i="1" dirty="0" err="1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si</a:t>
            </a:r>
            <a:r>
              <a:rPr lang="en-US" altLang="it-IT" sz="2800" b="1" i="1" dirty="0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deve</a:t>
            </a:r>
            <a:r>
              <a:rPr lang="en-US" altLang="it-IT" sz="2800" b="1" i="1" dirty="0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, </a:t>
            </a:r>
            <a:r>
              <a:rPr lang="en-US" altLang="it-IT" sz="2800" b="1" i="1" dirty="0" err="1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doveroso</a:t>
            </a:r>
            <a:r>
              <a:rPr lang="en-US" altLang="it-IT" sz="2800" b="1" i="1" dirty="0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.</a:t>
            </a:r>
            <a:endParaRPr lang="en-US" altLang="it-IT" sz="2800" b="1" i="1" dirty="0">
              <a:solidFill>
                <a:schemeClr val="accent6">
                  <a:lumMod val="75000"/>
                </a:schemeClr>
              </a:solidFill>
              <a:latin typeface="Perpetua" panose="02020502060401020303" pitchFamily="18" charset="0"/>
              <a:cs typeface="Tahoma" panose="020B0604030504040204" pitchFamily="34" charset="0"/>
            </a:endParaRPr>
          </a:p>
          <a:p>
            <a:pPr marL="457200" indent="-457200" algn="just" eaLnBrk="1" hangingPunct="1">
              <a:buFontTx/>
              <a:buChar char="-"/>
            </a:pPr>
            <a:endParaRPr lang="en-US" altLang="it-IT" sz="3200" b="1" dirty="0">
              <a:solidFill>
                <a:srgbClr val="1868A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/>
            <a:endParaRPr lang="en-US" altLang="it-IT" dirty="0">
              <a:solidFill>
                <a:srgbClr val="1868A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AutoShape 2" descr="blob:https://web.whatsapp.com/65bbf037-ee74-426b-b2ed-75d92682f3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4" descr="blob:https://web.whatsapp.com/65bbf037-ee74-426b-b2ed-75d92682f35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6" descr="blob:https://web.whatsapp.com/65bbf037-ee74-426b-b2ed-75d92682f35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" name="AutoShape 8" descr="blob:https://web.whatsapp.com/4c917e0a-9688-47af-a352-61836e7adb6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AutoShape 10" descr="blob:https://web.whatsapp.com/4c917e0a-9688-47af-a352-61836e7adb6d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" name="AutoShape 12" descr="blob:https://web.whatsapp.com/4c917e0a-9688-47af-a352-61836e7adb6d"/>
          <p:cNvSpPr>
            <a:spLocks noChangeAspect="1" noChangeArrowheads="1"/>
          </p:cNvSpPr>
          <p:nvPr/>
        </p:nvSpPr>
        <p:spPr bwMode="auto">
          <a:xfrm>
            <a:off x="4572000" y="58558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" name="AutoShape 14" descr="blob:https://web.whatsapp.com/4c917e0a-9688-47af-a352-61836e7adb6d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1952897"/>
            <a:ext cx="5370014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FFE25219-4C91-7455-1626-21FDA0D3F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49" y="547755"/>
            <a:ext cx="982980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25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algn="ctr" eaLnBrk="1" hangingPunct="1"/>
            <a:r>
              <a:rPr lang="en-US" altLang="it-IT" sz="4400" b="1" i="1" dirty="0" smtClean="0">
                <a:solidFill>
                  <a:srgbClr val="755E95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CARTA </a:t>
            </a:r>
            <a:r>
              <a:rPr lang="en-US" altLang="it-IT" sz="4400" b="1" i="1" dirty="0">
                <a:solidFill>
                  <a:srgbClr val="755E95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6: UN NUOVO PUNTO DI VISTA</a:t>
            </a:r>
          </a:p>
          <a:p>
            <a:pPr algn="just" eaLnBrk="1" hangingPunct="1"/>
            <a:endParaRPr lang="en-US" altLang="it-IT" dirty="0">
              <a:solidFill>
                <a:srgbClr val="755E95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9524FAED-3DA3-954F-9E07-64F8064AB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8469" y="1837509"/>
            <a:ext cx="6324600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25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just" eaLnBrk="1" hangingPunct="1">
              <a:buFont typeface="Calibri" panose="020F0502020204030204" pitchFamily="34" charset="0"/>
              <a:buChar char="₋"/>
            </a:pP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Scambiatevi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di </a:t>
            </a:r>
            <a:r>
              <a:rPr lang="en-US" altLang="it-IT" sz="2800" b="1" i="1" dirty="0" err="1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posto</a:t>
            </a:r>
            <a:r>
              <a:rPr lang="en-US" altLang="it-IT" sz="2800" b="1" i="1" dirty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e </a:t>
            </a:r>
            <a:r>
              <a:rPr lang="en-US" altLang="it-IT" sz="2800" b="1" i="1" dirty="0" err="1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immaginatevi</a:t>
            </a:r>
            <a:r>
              <a:rPr lang="en-US" altLang="it-IT" sz="2800" b="1" i="1" dirty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nei</a:t>
            </a:r>
            <a:r>
              <a:rPr lang="en-US" altLang="it-IT" sz="2800" b="1" i="1" dirty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panni </a:t>
            </a: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dell’altro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giocatore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: </a:t>
            </a:r>
            <a:r>
              <a:rPr lang="en-US" altLang="it-IT" sz="2800" b="1" i="1" dirty="0" err="1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stessi</a:t>
            </a:r>
            <a:r>
              <a:rPr lang="en-US" altLang="it-IT" sz="2800" b="1" i="1" dirty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vestiti</a:t>
            </a:r>
            <a:r>
              <a:rPr lang="en-US" altLang="it-IT" sz="2800" b="1" i="1" dirty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, </a:t>
            </a: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stessi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capelli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, </a:t>
            </a:r>
            <a:r>
              <a:rPr lang="en-US" altLang="it-IT" sz="2800" b="1" i="1" dirty="0" err="1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stesso</a:t>
            </a:r>
            <a:r>
              <a:rPr lang="en-US" altLang="it-IT" sz="2800" b="1" i="1" dirty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sesso</a:t>
            </a:r>
            <a:r>
              <a:rPr lang="en-US" altLang="it-IT" sz="2800" b="1" i="1" dirty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.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</a:p>
          <a:p>
            <a:pPr marL="457200" indent="-457200" algn="just" eaLnBrk="1" hangingPunct="1">
              <a:buFont typeface="Calibri" panose="020F0502020204030204" pitchFamily="34" charset="0"/>
              <a:buChar char="₋"/>
            </a:pPr>
            <a:r>
              <a:rPr lang="en-US" altLang="it-IT" sz="2800" b="1" i="1" dirty="0" err="1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Pensate</a:t>
            </a:r>
            <a:r>
              <a:rPr lang="en-US" altLang="it-IT" sz="2800" b="1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come </a:t>
            </a:r>
            <a:r>
              <a:rPr lang="en-US" altLang="it-IT" sz="2800" b="1" i="1" dirty="0" err="1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lui</a:t>
            </a:r>
            <a:r>
              <a:rPr lang="en-US" altLang="it-IT" sz="2800" b="1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/lei e </a:t>
            </a:r>
            <a:r>
              <a:rPr lang="en-US" altLang="it-IT" sz="2800" b="1" i="1" dirty="0" err="1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sentite</a:t>
            </a:r>
            <a:r>
              <a:rPr lang="en-US" altLang="it-IT" sz="2800" b="1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la </a:t>
            </a:r>
            <a:r>
              <a:rPr lang="en-US" altLang="it-IT" sz="2800" b="1" i="1" dirty="0" err="1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vostra</a:t>
            </a:r>
            <a:r>
              <a:rPr lang="en-US" altLang="it-IT" sz="2800" b="1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voce come se </a:t>
            </a:r>
            <a:r>
              <a:rPr lang="en-US" altLang="it-IT" sz="2800" b="1" i="1" dirty="0" err="1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provenisse</a:t>
            </a:r>
            <a:r>
              <a:rPr lang="en-US" altLang="it-IT" sz="2800" b="1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da </a:t>
            </a:r>
            <a:r>
              <a:rPr lang="en-US" altLang="it-IT" sz="2800" b="1" i="1" dirty="0" err="1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fuori</a:t>
            </a:r>
            <a:r>
              <a:rPr lang="en-US" altLang="it-IT" sz="2800" b="1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.</a:t>
            </a:r>
            <a:endParaRPr lang="en-US" altLang="it-IT" sz="2800" b="1" i="1" dirty="0">
              <a:solidFill>
                <a:schemeClr val="accent6">
                  <a:lumMod val="50000"/>
                </a:schemeClr>
              </a:solidFill>
              <a:latin typeface="Perpetua" panose="02020502060401020303" pitchFamily="18" charset="0"/>
              <a:cs typeface="Tahoma" panose="020B0604030504040204" pitchFamily="34" charset="0"/>
            </a:endParaRPr>
          </a:p>
          <a:p>
            <a:pPr marL="457200" indent="-457200" algn="just" eaLnBrk="1" hangingPunct="1">
              <a:buFont typeface="Calibri" panose="020F0502020204030204" pitchFamily="34" charset="0"/>
              <a:buChar char="₋"/>
            </a:pPr>
            <a:r>
              <a:rPr lang="en-US" altLang="it-IT" sz="2800" b="1" i="1" dirty="0" err="1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Chiudete</a:t>
            </a:r>
            <a:r>
              <a:rPr lang="en-US" altLang="it-IT" sz="2800" b="1" i="1" dirty="0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gli</a:t>
            </a:r>
            <a:r>
              <a:rPr lang="en-US" altLang="it-IT" sz="2800" b="1" i="1" dirty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occhi</a:t>
            </a:r>
            <a:r>
              <a:rPr lang="en-US" altLang="it-IT" sz="2800" b="1" i="1" dirty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per 10 secondi.</a:t>
            </a:r>
          </a:p>
          <a:p>
            <a:pPr marL="457200" indent="-457200" algn="just" eaLnBrk="1" hangingPunct="1">
              <a:buFont typeface="Calibri" panose="020F0502020204030204" pitchFamily="34" charset="0"/>
              <a:buChar char="₋"/>
            </a:pPr>
            <a:r>
              <a:rPr lang="en-US" altLang="it-IT" sz="2800" b="1" i="1" dirty="0" err="1" smtClean="0">
                <a:solidFill>
                  <a:srgbClr val="4C311E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Tornate</a:t>
            </a:r>
            <a:r>
              <a:rPr lang="en-US" altLang="it-IT" sz="2800" b="1" i="1" dirty="0" smtClean="0">
                <a:solidFill>
                  <a:srgbClr val="4C311E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>
                <a:solidFill>
                  <a:srgbClr val="4C311E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in </a:t>
            </a:r>
            <a:r>
              <a:rPr lang="en-US" altLang="it-IT" sz="2800" b="1" i="1" dirty="0" err="1">
                <a:solidFill>
                  <a:srgbClr val="4C311E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voi</a:t>
            </a:r>
            <a:r>
              <a:rPr lang="en-US" altLang="it-IT" sz="2800" b="1" i="1" dirty="0">
                <a:solidFill>
                  <a:srgbClr val="4C311E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e ai </a:t>
            </a:r>
            <a:r>
              <a:rPr lang="en-US" altLang="it-IT" sz="2800" b="1" i="1" dirty="0" err="1">
                <a:solidFill>
                  <a:srgbClr val="4C311E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vostri</a:t>
            </a:r>
            <a:r>
              <a:rPr lang="en-US" altLang="it-IT" sz="2800" b="1" i="1" dirty="0">
                <a:solidFill>
                  <a:srgbClr val="4C311E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>
                <a:solidFill>
                  <a:srgbClr val="4C311E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posti</a:t>
            </a:r>
            <a:r>
              <a:rPr lang="en-US" altLang="it-IT" sz="2800" b="1" i="1" dirty="0">
                <a:solidFill>
                  <a:srgbClr val="4C311E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, </a:t>
            </a:r>
            <a:r>
              <a:rPr lang="en-US" altLang="it-IT" sz="2800" b="1" i="1" dirty="0" err="1">
                <a:solidFill>
                  <a:srgbClr val="4C311E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scrollatevi</a:t>
            </a:r>
            <a:r>
              <a:rPr lang="en-US" altLang="it-IT" sz="2800" b="1" i="1" dirty="0">
                <a:solidFill>
                  <a:srgbClr val="4C311E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di </a:t>
            </a:r>
            <a:r>
              <a:rPr lang="en-US" altLang="it-IT" sz="2800" b="1" i="1" dirty="0" err="1">
                <a:solidFill>
                  <a:srgbClr val="4C311E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dosso</a:t>
            </a:r>
            <a:r>
              <a:rPr lang="en-US" altLang="it-IT" sz="2800" b="1" i="1" dirty="0">
                <a:solidFill>
                  <a:srgbClr val="4C311E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rgbClr val="4C311E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l’esperienza</a:t>
            </a:r>
            <a:r>
              <a:rPr lang="en-US" altLang="it-IT" sz="2800" b="1" i="1" dirty="0" smtClean="0">
                <a:solidFill>
                  <a:srgbClr val="4C311E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rgbClr val="4C311E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dell’altro</a:t>
            </a:r>
            <a:r>
              <a:rPr lang="en-US" altLang="it-IT" sz="2800" b="1" i="1" dirty="0" smtClean="0">
                <a:solidFill>
                  <a:srgbClr val="4C311E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/a e </a:t>
            </a:r>
            <a:r>
              <a:rPr lang="en-US" altLang="it-IT" sz="2800" b="1" i="1" dirty="0" err="1" smtClean="0">
                <a:solidFill>
                  <a:srgbClr val="4C311E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condividete</a:t>
            </a:r>
            <a:r>
              <a:rPr lang="en-US" altLang="it-IT" sz="2800" b="1" i="1" dirty="0" smtClean="0">
                <a:solidFill>
                  <a:srgbClr val="4C311E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le </a:t>
            </a:r>
            <a:r>
              <a:rPr lang="en-US" altLang="it-IT" sz="2800" b="1" i="1" dirty="0" err="1" smtClean="0">
                <a:solidFill>
                  <a:srgbClr val="4C311E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emozioni</a:t>
            </a:r>
            <a:r>
              <a:rPr lang="en-US" altLang="it-IT" sz="2800" b="1" i="1" dirty="0" smtClean="0">
                <a:solidFill>
                  <a:srgbClr val="4C311E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rgbClr val="4C311E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percepite</a:t>
            </a:r>
            <a:r>
              <a:rPr lang="en-US" altLang="it-IT" sz="2800" b="1" i="1" dirty="0" smtClean="0">
                <a:solidFill>
                  <a:srgbClr val="4C311E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rgbClr val="4C311E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mentre</a:t>
            </a:r>
            <a:r>
              <a:rPr lang="en-US" altLang="it-IT" sz="2800" b="1" i="1" dirty="0" smtClean="0">
                <a:solidFill>
                  <a:srgbClr val="4C311E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rgbClr val="4C311E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eravate</a:t>
            </a:r>
            <a:r>
              <a:rPr lang="en-US" altLang="it-IT" sz="2800" b="1" i="1" dirty="0" smtClean="0">
                <a:solidFill>
                  <a:srgbClr val="4C311E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rgbClr val="4C311E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nell’altro</a:t>
            </a:r>
            <a:r>
              <a:rPr lang="en-US" altLang="it-IT" sz="2800" b="1" i="1" dirty="0" smtClean="0">
                <a:solidFill>
                  <a:srgbClr val="4C311E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.</a:t>
            </a:r>
            <a:endParaRPr lang="en-US" altLang="it-IT" sz="2800" b="1" i="1" dirty="0">
              <a:solidFill>
                <a:srgbClr val="4C311E"/>
              </a:solidFill>
              <a:latin typeface="Perpetua" panose="02020502060401020303" pitchFamily="18" charset="0"/>
              <a:cs typeface="Tahoma" panose="020B0604030504040204" pitchFamily="34" charset="0"/>
            </a:endParaRPr>
          </a:p>
          <a:p>
            <a:pPr algn="just" eaLnBrk="1" hangingPunct="1"/>
            <a:endParaRPr lang="en-US" altLang="it-IT" dirty="0">
              <a:solidFill>
                <a:srgbClr val="1868A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3" y="1828800"/>
            <a:ext cx="525018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24EA4F01-1DED-D172-429E-132749780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7" y="547755"/>
            <a:ext cx="1219200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25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algn="ctr" eaLnBrk="1" hangingPunct="1"/>
            <a:r>
              <a:rPr lang="en-US" altLang="it-IT" sz="4400" b="1" i="1" dirty="0" smtClean="0">
                <a:solidFill>
                  <a:srgbClr val="B83E33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CARTA 7: </a:t>
            </a:r>
            <a:r>
              <a:rPr lang="en-US" altLang="it-IT" sz="4400" b="1" i="1" dirty="0">
                <a:solidFill>
                  <a:srgbClr val="B83E33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ESPRIMI DI NUOVO LE TUE EMOZIONI</a:t>
            </a:r>
          </a:p>
          <a:p>
            <a:pPr algn="just" eaLnBrk="1" hangingPunct="1"/>
            <a:endParaRPr lang="en-US" altLang="it-IT" i="1" dirty="0">
              <a:solidFill>
                <a:srgbClr val="B83E33"/>
              </a:solidFill>
              <a:latin typeface="+mn-lt"/>
              <a:cs typeface="Tahoma" panose="020B060403050404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E5D6AFDC-DE34-1633-F231-55828B809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177" y="1960028"/>
            <a:ext cx="55626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25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algn="just" eaLnBrk="1" hangingPunct="1"/>
            <a:r>
              <a:rPr lang="en-US" altLang="it-IT" sz="2800" b="1" dirty="0" smtClean="0">
                <a:solidFill>
                  <a:srgbClr val="5C3A28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altLang="it-IT" sz="2800" b="1" i="1" dirty="0" err="1" smtClean="0">
                <a:solidFill>
                  <a:srgbClr val="5C3A28"/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Aiutandovi</a:t>
            </a:r>
            <a:r>
              <a:rPr lang="en-US" altLang="it-IT" sz="2800" b="1" i="1" dirty="0" smtClean="0">
                <a:solidFill>
                  <a:srgbClr val="5C3A28"/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>
                <a:solidFill>
                  <a:srgbClr val="5C3A28"/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con le Carte </a:t>
            </a:r>
            <a:r>
              <a:rPr lang="en-US" altLang="it-IT" sz="2800" b="1" i="1" dirty="0" err="1" smtClean="0">
                <a:solidFill>
                  <a:srgbClr val="5C3A28"/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Emozione</a:t>
            </a:r>
            <a:r>
              <a:rPr lang="en-US" altLang="it-IT" sz="2800" b="1" i="1" dirty="0">
                <a:solidFill>
                  <a:srgbClr val="5C3A28"/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rgbClr val="5C3A28"/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indovinate</a:t>
            </a:r>
            <a:r>
              <a:rPr lang="en-US" altLang="it-IT" sz="2800" b="1" i="1" dirty="0" smtClean="0">
                <a:solidFill>
                  <a:srgbClr val="5C3A28"/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rgbClr val="5C3A28"/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l’emozione</a:t>
            </a:r>
            <a:r>
              <a:rPr lang="en-US" altLang="it-IT" sz="2800" b="1" i="1" dirty="0" smtClean="0">
                <a:solidFill>
                  <a:srgbClr val="5C3A28"/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>
                <a:solidFill>
                  <a:srgbClr val="5C3A28"/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dominante</a:t>
            </a:r>
            <a:r>
              <a:rPr lang="en-US" altLang="it-IT" sz="2800" b="1" i="1" dirty="0">
                <a:solidFill>
                  <a:srgbClr val="5C3A28"/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rgbClr val="5C3A28"/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che</a:t>
            </a:r>
            <a:r>
              <a:rPr lang="en-US" altLang="it-IT" sz="2800" b="1" i="1" dirty="0" smtClean="0">
                <a:solidFill>
                  <a:srgbClr val="5C3A28"/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it-IT" sz="2800" b="1" i="1" dirty="0">
                <a:solidFill>
                  <a:srgbClr val="5C3A28"/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secondo </a:t>
            </a:r>
            <a:r>
              <a:rPr lang="en-US" altLang="it-IT" sz="2800" b="1" i="1" dirty="0" err="1" smtClean="0">
                <a:solidFill>
                  <a:srgbClr val="5C3A28"/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altLang="it-IT" sz="2800" b="1" i="1" dirty="0" smtClean="0">
                <a:solidFill>
                  <a:srgbClr val="5C3A28"/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it-IT" sz="2800" b="1" i="1" dirty="0" err="1">
                <a:solidFill>
                  <a:srgbClr val="5C3A28"/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prova</a:t>
            </a:r>
            <a:r>
              <a:rPr lang="en-US" altLang="it-IT" sz="2800" b="1" i="1" dirty="0">
                <a:solidFill>
                  <a:srgbClr val="5C3A28"/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rgbClr val="5C3A28"/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l’altro</a:t>
            </a:r>
            <a:r>
              <a:rPr lang="en-US" altLang="it-IT" sz="2800" b="1" i="1" dirty="0" smtClean="0">
                <a:solidFill>
                  <a:srgbClr val="5C3A28"/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it-IT" sz="2800" b="1" i="1" dirty="0" smtClean="0">
              <a:solidFill>
                <a:srgbClr val="603E2A"/>
              </a:solidFill>
              <a:latin typeface="Perpetua" panose="02020502060401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0" algn="just" eaLnBrk="1" hangingPunct="1"/>
            <a:r>
              <a:rPr lang="en-US" altLang="it-IT" sz="2800" b="1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- È </a:t>
            </a:r>
            <a:r>
              <a:rPr lang="en-US" altLang="it-IT" sz="2800" b="1" i="1" dirty="0" err="1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probabile</a:t>
            </a:r>
            <a:r>
              <a:rPr lang="en-US" altLang="it-IT" sz="2800" b="1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che</a:t>
            </a:r>
            <a:r>
              <a:rPr lang="en-US" altLang="it-IT" sz="2800" b="1" i="1" dirty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sia</a:t>
            </a:r>
            <a:r>
              <a:rPr lang="en-US" altLang="it-IT" sz="2800" b="1" i="1" dirty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diversa</a:t>
            </a:r>
            <a:r>
              <a:rPr lang="en-US" altLang="it-IT" sz="2800" b="1" i="1" dirty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da </a:t>
            </a:r>
            <a:r>
              <a:rPr lang="en-US" altLang="it-IT" sz="2800" b="1" i="1" dirty="0" err="1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quella</a:t>
            </a:r>
            <a:r>
              <a:rPr lang="en-US" altLang="it-IT" sz="2800" b="1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espressa</a:t>
            </a:r>
            <a:r>
              <a:rPr lang="en-US" altLang="it-IT" sz="2800" b="1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precedentemente</a:t>
            </a:r>
            <a:r>
              <a:rPr lang="en-US" altLang="it-IT" sz="2800" b="1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alla</a:t>
            </a:r>
            <a:r>
              <a:rPr lang="en-US" altLang="it-IT" sz="2800" b="1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carta 2.</a:t>
            </a:r>
          </a:p>
          <a:p>
            <a:pPr indent="0" algn="just" eaLnBrk="1" hangingPunct="1"/>
            <a:r>
              <a:rPr lang="it-IT" sz="2800" b="1" i="1" dirty="0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</a:rPr>
              <a:t>- L'altro </a:t>
            </a:r>
            <a:r>
              <a:rPr lang="it-IT" sz="2800" b="1" i="1" dirty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</a:rPr>
              <a:t>giocatore può confermare o meno l'emozione espressa da voi, perché solo lui può sapere come si sente realmente</a:t>
            </a:r>
            <a:r>
              <a:rPr lang="it-IT" sz="2800" b="1" i="1" dirty="0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</a:rPr>
              <a:t>.</a:t>
            </a:r>
            <a:endParaRPr lang="en-US" altLang="it-IT" sz="2800" b="1" i="1" dirty="0">
              <a:solidFill>
                <a:schemeClr val="accent6">
                  <a:lumMod val="75000"/>
                </a:schemeClr>
              </a:solidFill>
              <a:latin typeface="Perpetua" panose="02020502060401020303" pitchFamily="18" charset="0"/>
              <a:cs typeface="Tahoma" panose="020B060403050404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3902"/>
            <a:ext cx="5410200" cy="3857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77FCFB85-3FBD-40FB-8794-AACB7AF8C1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0" y="3492500"/>
            <a:ext cx="2425700" cy="33401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DFD2EC9C-5BF9-6FE7-3587-18F3FFEA13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492500"/>
            <a:ext cx="2400300" cy="33401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3CBAB1FA-DC96-2962-C429-EB981C1DDB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0" y="3492500"/>
            <a:ext cx="2425700" cy="33401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B0AAFBFF-05F3-8939-5BEE-A2CA9C530D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50800"/>
            <a:ext cx="2400300" cy="33401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DC81B877-0E7D-88A2-1916-6DBEAA1687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92500"/>
            <a:ext cx="2400300" cy="334010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FF0D3A5A-832C-CB63-FB7E-29F2D0E253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63500"/>
            <a:ext cx="2400300" cy="334010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xmlns="" id="{33B8895F-3D8A-28F1-707E-F6BA860110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3500"/>
            <a:ext cx="2400300" cy="334010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xmlns="" id="{E13BD5D1-7FF5-16CB-24C9-342E727E16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500"/>
            <a:ext cx="24257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0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1D1A5516-5B69-F2BB-8550-8B48BA855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9983" y="2057400"/>
            <a:ext cx="571500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25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just" eaLnBrk="1" hangingPunct="1">
              <a:buFont typeface="Calibri" panose="020F0502020204030204" pitchFamily="34" charset="0"/>
              <a:buChar char="₋"/>
            </a:pP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Ora </a:t>
            </a: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giocatori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litiganti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si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rilassano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ed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entrano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gioco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gli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ascoltatori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attivi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giocatori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non </a:t>
            </a: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litiganti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it-IT" sz="2800" b="1" i="1" dirty="0" smtClean="0">
              <a:solidFill>
                <a:schemeClr val="accent6">
                  <a:lumMod val="50000"/>
                </a:schemeClr>
              </a:solidFill>
              <a:latin typeface="Perpetua" panose="02020502060401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 eaLnBrk="1" hangingPunct="1">
              <a:buFont typeface="Calibri" panose="020F0502020204030204" pitchFamily="34" charset="0"/>
              <a:buChar char="₋"/>
            </a:pPr>
            <a:r>
              <a:rPr lang="en-US" altLang="it-IT" sz="2800" b="1" i="1" dirty="0" err="1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Ripetete</a:t>
            </a:r>
            <a:r>
              <a:rPr lang="en-US" altLang="it-IT" sz="2800" b="1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esattamente</a:t>
            </a:r>
            <a:r>
              <a:rPr lang="en-US" altLang="it-IT" sz="2800" b="1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le parole </a:t>
            </a:r>
            <a:r>
              <a:rPr lang="en-US" altLang="it-IT" sz="2800" b="1" i="1" dirty="0" err="1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che</a:t>
            </a:r>
            <a:r>
              <a:rPr lang="en-US" altLang="it-IT" sz="2800" b="1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sono</a:t>
            </a:r>
            <a:r>
              <a:rPr lang="en-US" altLang="it-IT" sz="2800" b="1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state </a:t>
            </a:r>
            <a:r>
              <a:rPr lang="en-US" altLang="it-IT" sz="2800" b="1" i="1" dirty="0" err="1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dette</a:t>
            </a:r>
            <a:r>
              <a:rPr lang="en-US" altLang="it-IT" sz="2800" b="1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durante</a:t>
            </a:r>
            <a:r>
              <a:rPr lang="en-US" altLang="it-IT" sz="2800" b="1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  <a:r>
              <a:rPr lang="en-US" altLang="it-IT" sz="2800" b="1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gioco</a:t>
            </a:r>
            <a:r>
              <a:rPr lang="en-US" altLang="it-IT" sz="2800" b="1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 algn="just" eaLnBrk="1" hangingPunct="1">
              <a:buFont typeface="Calibri" panose="020F0502020204030204" pitchFamily="34" charset="0"/>
              <a:buChar char="₋"/>
            </a:pPr>
            <a:r>
              <a:rPr lang="en-US" altLang="it-IT" sz="2800" b="1" i="1" dirty="0" err="1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n-US" altLang="it-IT" sz="2800" b="1" i="1" dirty="0" err="1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ietati</a:t>
            </a:r>
            <a:r>
              <a:rPr lang="en-US" altLang="it-IT" sz="2800" b="1" i="1" dirty="0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altLang="it-IT" sz="2800" b="1" i="1" dirty="0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commenti</a:t>
            </a:r>
            <a:r>
              <a:rPr lang="en-US" altLang="it-IT" sz="2800" b="1" i="1" dirty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altLang="it-IT" sz="2800" b="1" i="1" dirty="0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restituite</a:t>
            </a:r>
            <a:r>
              <a:rPr lang="en-US" altLang="it-IT" sz="2800" b="1" i="1" dirty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soltanto</a:t>
            </a:r>
            <a:r>
              <a:rPr lang="en-US" altLang="it-IT" sz="2800" b="1" i="1" dirty="0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7B333"/>
                  </a:solidFill>
                </a:u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le parole </a:t>
            </a:r>
            <a:r>
              <a:rPr lang="en-US" altLang="it-IT" sz="2800" b="1" i="1" dirty="0" err="1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7B333"/>
                  </a:solidFill>
                </a:u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buone</a:t>
            </a:r>
            <a:r>
              <a:rPr lang="en-US" altLang="it-IT" sz="2800" b="1" i="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7B333"/>
                  </a:solidFill>
                </a:u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che</a:t>
            </a:r>
            <a:r>
              <a:rPr lang="en-US" altLang="it-IT" sz="2800" b="1" i="1" dirty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avete</a:t>
            </a:r>
            <a:r>
              <a:rPr lang="en-US" altLang="it-IT" sz="2800" b="1" i="1" dirty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sentito</a:t>
            </a:r>
            <a:r>
              <a:rPr lang="en-US" altLang="it-IT" sz="2800" b="1" i="1" dirty="0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it-IT" sz="2800" b="1" i="1" dirty="0">
              <a:solidFill>
                <a:schemeClr val="accent6">
                  <a:lumMod val="75000"/>
                </a:schemeClr>
              </a:solidFill>
              <a:latin typeface="Perpetua" panose="02020502060401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 eaLnBrk="1" hangingPunct="1">
              <a:buFontTx/>
              <a:buChar char="-"/>
            </a:pPr>
            <a:endParaRPr lang="en-US" altLang="it-IT" sz="3200" b="1" dirty="0">
              <a:solidFill>
                <a:srgbClr val="1868AD"/>
              </a:solidFill>
              <a:latin typeface="+mn-lt"/>
              <a:cs typeface="Tahoma" panose="020B0604030504040204" pitchFamily="34" charset="0"/>
            </a:endParaRPr>
          </a:p>
          <a:p>
            <a:pPr algn="just" eaLnBrk="1" hangingPunct="1"/>
            <a:endParaRPr lang="en-US" altLang="it-IT" dirty="0">
              <a:solidFill>
                <a:srgbClr val="1868A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F262A109-A499-96AC-08BB-062DEF3D3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10306"/>
            <a:ext cx="10564041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25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algn="ctr" eaLnBrk="1" hangingPunct="1"/>
            <a:r>
              <a:rPr lang="en-US" altLang="it-IT" sz="4400" b="1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CARTA 8: I GIOCATORI NON LITIGANTI</a:t>
            </a:r>
            <a:endParaRPr lang="en-US" altLang="it-IT" sz="4400" b="1" i="1" dirty="0">
              <a:solidFill>
                <a:schemeClr val="accent6">
                  <a:lumMod val="50000"/>
                </a:schemeClr>
              </a:solidFill>
              <a:latin typeface="Perpetua" panose="02020502060401020303" pitchFamily="18" charset="0"/>
              <a:cs typeface="Tahoma" panose="020B0604030504040204" pitchFamily="34" charset="0"/>
            </a:endParaRPr>
          </a:p>
          <a:p>
            <a:pPr algn="just" eaLnBrk="1" hangingPunct="1"/>
            <a:endParaRPr lang="en-US" altLang="it-IT" dirty="0">
              <a:solidFill>
                <a:srgbClr val="755E95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" y="1905000"/>
            <a:ext cx="534271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2A8D3DB8-F07A-784D-86EB-AAC17636A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6" y="609600"/>
            <a:ext cx="982980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25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algn="ctr" eaLnBrk="1" hangingPunct="1"/>
            <a:r>
              <a:rPr lang="en-US" altLang="it-IT" sz="4400" b="1" i="1" dirty="0" smtClean="0">
                <a:solidFill>
                  <a:schemeClr val="accent4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CARTA </a:t>
            </a:r>
            <a:r>
              <a:rPr lang="en-US" altLang="it-IT" sz="4400" b="1" i="1" dirty="0">
                <a:solidFill>
                  <a:schemeClr val="accent4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9</a:t>
            </a:r>
            <a:r>
              <a:rPr lang="en-US" altLang="it-IT" sz="4400" b="1" i="1" dirty="0" smtClean="0">
                <a:solidFill>
                  <a:schemeClr val="accent4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: BISOGNI E INTERESSI</a:t>
            </a:r>
            <a:endParaRPr lang="en-US" altLang="it-IT" sz="4400" b="1" i="1" dirty="0">
              <a:solidFill>
                <a:schemeClr val="accent4">
                  <a:lumMod val="75000"/>
                </a:schemeClr>
              </a:solidFill>
              <a:latin typeface="Perpetua" panose="02020502060401020303" pitchFamily="18" charset="0"/>
              <a:cs typeface="Tahoma" panose="020B0604030504040204" pitchFamily="34" charset="0"/>
            </a:endParaRPr>
          </a:p>
          <a:p>
            <a:pPr algn="just" eaLnBrk="1" hangingPunct="1"/>
            <a:endParaRPr lang="en-US" altLang="it-IT" dirty="0">
              <a:solidFill>
                <a:srgbClr val="755E95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DB123352-D1D2-3F21-653E-575E7DFD9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1389" y="2209800"/>
            <a:ext cx="548640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25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just" eaLnBrk="1" hangingPunct="1">
              <a:buFont typeface="Calibri" panose="020F0502020204030204" pitchFamily="34" charset="0"/>
              <a:buChar char="₋"/>
            </a:pPr>
            <a:r>
              <a:rPr lang="en-US" altLang="it-IT" sz="2800" b="1" i="1" dirty="0" err="1">
                <a:solidFill>
                  <a:srgbClr val="5C3A28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Chiudete</a:t>
            </a:r>
            <a:r>
              <a:rPr lang="en-US" altLang="it-IT" sz="2800" b="1" i="1" dirty="0">
                <a:solidFill>
                  <a:srgbClr val="5C3A28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>
                <a:solidFill>
                  <a:srgbClr val="5C3A28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gli</a:t>
            </a:r>
            <a:r>
              <a:rPr lang="en-US" altLang="it-IT" sz="2800" b="1" i="1" dirty="0">
                <a:solidFill>
                  <a:srgbClr val="5C3A28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>
                <a:solidFill>
                  <a:srgbClr val="5C3A28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occhi</a:t>
            </a:r>
            <a:r>
              <a:rPr lang="en-US" altLang="it-IT" sz="2800" b="1" i="1" dirty="0">
                <a:solidFill>
                  <a:srgbClr val="5C3A28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per 10 </a:t>
            </a:r>
            <a:r>
              <a:rPr lang="en-US" altLang="it-IT" sz="2800" b="1" i="1" dirty="0" smtClean="0">
                <a:solidFill>
                  <a:srgbClr val="5C3A28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secondi e </a:t>
            </a:r>
            <a:r>
              <a:rPr lang="en-US" altLang="it-IT" sz="2800" b="1" i="1" dirty="0" err="1" smtClean="0">
                <a:solidFill>
                  <a:srgbClr val="5C3A28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scavate</a:t>
            </a:r>
            <a:r>
              <a:rPr lang="en-US" altLang="it-IT" sz="2800" b="1" i="1" dirty="0" smtClean="0">
                <a:solidFill>
                  <a:srgbClr val="5C3A28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rgbClr val="5C3A28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dentro</a:t>
            </a:r>
            <a:r>
              <a:rPr lang="en-US" altLang="it-IT" sz="2800" b="1" i="1" dirty="0" smtClean="0">
                <a:solidFill>
                  <a:srgbClr val="5C3A28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di </a:t>
            </a:r>
            <a:r>
              <a:rPr lang="en-US" altLang="it-IT" sz="2800" b="1" i="1" dirty="0" err="1" smtClean="0">
                <a:solidFill>
                  <a:srgbClr val="5C3A28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voi</a:t>
            </a:r>
            <a:r>
              <a:rPr lang="en-US" altLang="it-IT" sz="2800" b="1" i="1" dirty="0" smtClean="0">
                <a:solidFill>
                  <a:srgbClr val="5C3A28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. </a:t>
            </a:r>
          </a:p>
          <a:p>
            <a:pPr marL="457200" indent="-457200" algn="just" eaLnBrk="1" hangingPunct="1">
              <a:buFont typeface="Calibri" panose="020F0502020204030204" pitchFamily="34" charset="0"/>
              <a:buChar char="₋"/>
            </a:pPr>
            <a:r>
              <a:rPr lang="en-US" altLang="it-IT" sz="2800" b="1" i="1" dirty="0" err="1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Pensate</a:t>
            </a:r>
            <a:r>
              <a:rPr lang="en-US" altLang="it-IT" sz="2800" b="1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ai</a:t>
            </a:r>
            <a:r>
              <a:rPr lang="en-US" altLang="it-IT" sz="2800" b="1" i="1" dirty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vostri</a:t>
            </a:r>
            <a:r>
              <a:rPr lang="en-US" altLang="it-IT" sz="2800" b="1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bisogni</a:t>
            </a:r>
            <a:r>
              <a:rPr lang="en-US" altLang="it-IT" sz="2800" b="1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lang="en-US" altLang="it-IT" sz="2800" b="1" i="1" dirty="0" err="1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interessi</a:t>
            </a:r>
            <a:r>
              <a:rPr lang="en-US" altLang="it-IT" sz="2800" b="1" i="1" dirty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personali</a:t>
            </a:r>
            <a:r>
              <a:rPr lang="en-US" altLang="it-IT" sz="2800" b="1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it-IT" sz="2800" b="1" i="1" dirty="0" err="1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reali</a:t>
            </a:r>
            <a:r>
              <a:rPr lang="en-US" altLang="it-IT" sz="2800" b="1" i="1" dirty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altLang="it-IT" sz="2800" b="1" i="1" dirty="0" err="1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invisibili</a:t>
            </a:r>
            <a:r>
              <a:rPr lang="en-US" altLang="it-IT" sz="2800" b="1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it-IT" sz="2800" b="1" i="1" dirty="0" err="1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emersi</a:t>
            </a:r>
            <a:r>
              <a:rPr lang="en-US" altLang="it-IT" sz="2800" b="1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durante</a:t>
            </a:r>
            <a:r>
              <a:rPr lang="en-US" altLang="it-IT" sz="2800" b="1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  <a:r>
              <a:rPr lang="en-US" altLang="it-IT" sz="2800" b="1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gioco</a:t>
            </a:r>
            <a:r>
              <a:rPr lang="en-US" altLang="it-IT" sz="2800" b="1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 algn="just" eaLnBrk="1" hangingPunct="1">
              <a:buFont typeface="Calibri" panose="020F0502020204030204" pitchFamily="34" charset="0"/>
              <a:buChar char="₋"/>
            </a:pPr>
            <a:r>
              <a:rPr lang="it-IT" sz="2800" b="1" i="1" dirty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</a:rPr>
              <a:t>Se volete, condividete con l'altro il vostro bisogno reale e invisibile </a:t>
            </a:r>
            <a:r>
              <a:rPr lang="it-IT" sz="2800" b="1" i="1" dirty="0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</a:rPr>
              <a:t>emerso.</a:t>
            </a:r>
            <a:endParaRPr lang="en-US" altLang="it-IT" sz="2800" b="1" i="1" dirty="0" smtClean="0">
              <a:solidFill>
                <a:schemeClr val="accent6">
                  <a:lumMod val="7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Perpetua" panose="02020502060401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/>
            <a:endParaRPr lang="en-US" altLang="it-IT" dirty="0">
              <a:solidFill>
                <a:srgbClr val="1868A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73" y="1981200"/>
            <a:ext cx="5590127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F45B8360-733B-D4AF-BFD6-223F3EE89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75620"/>
            <a:ext cx="982980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25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algn="ctr" eaLnBrk="1" hangingPunct="1"/>
            <a:r>
              <a:rPr lang="en-US" altLang="it-IT" sz="4400" b="1" i="1" dirty="0" smtClean="0">
                <a:solidFill>
                  <a:srgbClr val="B83E33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CARTA </a:t>
            </a:r>
            <a:r>
              <a:rPr lang="en-US" altLang="it-IT" sz="4400" b="1" i="1" dirty="0">
                <a:solidFill>
                  <a:srgbClr val="B83E33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10: PROPOSTA RISOLUTIVA</a:t>
            </a:r>
          </a:p>
          <a:p>
            <a:pPr algn="just" eaLnBrk="1" hangingPunct="1"/>
            <a:endParaRPr lang="en-US" altLang="it-IT" dirty="0">
              <a:solidFill>
                <a:srgbClr val="6D9CD4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AF9A9EB3-452E-E7F1-71FB-36C8D7155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799" y="2057400"/>
            <a:ext cx="5181601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25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just" eaLnBrk="1" hangingPunct="1">
              <a:buFont typeface="Calibri" panose="020F0502020204030204" pitchFamily="34" charset="0"/>
              <a:buChar char="₋"/>
            </a:pP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Se </a:t>
            </a: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dovesse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ricapitare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una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situazione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conflittuale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simile, </a:t>
            </a: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pensate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ad </a:t>
            </a: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una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proposta</a:t>
            </a:r>
            <a:r>
              <a:rPr lang="en-US" altLang="it-IT" sz="2800" b="1" i="1" dirty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concreta</a:t>
            </a:r>
            <a:r>
              <a:rPr lang="en-US" altLang="it-IT" sz="2800" b="1" i="1" dirty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e </a:t>
            </a: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pragmantica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da fare </a:t>
            </a: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all’altro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.</a:t>
            </a:r>
            <a:endParaRPr lang="en-US" altLang="it-IT" sz="2800" b="1" i="1" dirty="0" smtClean="0">
              <a:solidFill>
                <a:schemeClr val="accent6">
                  <a:lumMod val="75000"/>
                </a:schemeClr>
              </a:solidFill>
              <a:latin typeface="Perpetua" panose="02020502060401020303" pitchFamily="18" charset="0"/>
              <a:cs typeface="Tahoma" panose="020B0604030504040204" pitchFamily="34" charset="0"/>
            </a:endParaRPr>
          </a:p>
          <a:p>
            <a:pPr marL="457200" lvl="0" indent="-457200" algn="just" eaLnBrk="1" hangingPunct="1">
              <a:buFont typeface="Calibri" panose="020F0502020204030204" pitchFamily="34" charset="0"/>
              <a:buChar char="₋"/>
              <a:tabLst/>
            </a:pPr>
            <a:r>
              <a:rPr lang="en-US" altLang="it-IT" sz="2800" b="1" i="1" dirty="0" err="1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L’altro</a:t>
            </a:r>
            <a:r>
              <a:rPr lang="en-US" altLang="it-IT" sz="2800" b="1" i="1" dirty="0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giocatore</a:t>
            </a:r>
            <a:r>
              <a:rPr lang="en-US" altLang="it-IT" sz="2800" b="1" i="1" dirty="0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può</a:t>
            </a:r>
            <a:r>
              <a:rPr lang="en-US" altLang="it-IT" sz="2800" b="1" i="1" dirty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: </a:t>
            </a:r>
            <a:endParaRPr lang="en-US" altLang="it-IT" sz="2800" b="1" i="1" dirty="0" smtClean="0">
              <a:solidFill>
                <a:schemeClr val="accent6">
                  <a:lumMod val="75000"/>
                </a:schemeClr>
              </a:solidFill>
              <a:latin typeface="Perpetua" panose="02020502060401020303" pitchFamily="18" charset="0"/>
              <a:cs typeface="Tahoma" panose="020B0604030504040204" pitchFamily="34" charset="0"/>
            </a:endParaRPr>
          </a:p>
          <a:p>
            <a:pPr marL="514350" lvl="0" indent="-514350" algn="just" eaLnBrk="1" hangingPunct="1">
              <a:buFont typeface="+mj-lt"/>
              <a:buAutoNum type="arabicPeriod"/>
              <a:tabLst/>
            </a:pPr>
            <a:r>
              <a:rPr lang="en-US" altLang="it-IT" sz="2800" b="1" i="1" dirty="0" err="1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Accettare</a:t>
            </a:r>
            <a:r>
              <a:rPr lang="en-US" altLang="it-IT" sz="2800" b="1" i="1" dirty="0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</a:p>
          <a:p>
            <a:pPr marL="514350" lvl="0" indent="-514350" algn="just" eaLnBrk="1" hangingPunct="1">
              <a:buFont typeface="+mj-lt"/>
              <a:buAutoNum type="arabicPeriod"/>
              <a:tabLst/>
            </a:pPr>
            <a:r>
              <a:rPr lang="en-US" altLang="it-IT" sz="2800" b="1" i="1" dirty="0" err="1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Rifiutare</a:t>
            </a:r>
            <a:r>
              <a:rPr lang="en-US" altLang="it-IT" sz="2800" b="1" i="1" dirty="0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</a:p>
          <a:p>
            <a:pPr indent="0" algn="just" eaLnBrk="1" hangingPunct="1"/>
            <a:endParaRPr lang="en-US" altLang="it-IT" sz="3200" b="1" dirty="0">
              <a:solidFill>
                <a:srgbClr val="1868A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/>
            <a:endParaRPr lang="en-US" altLang="it-IT" dirty="0">
              <a:solidFill>
                <a:srgbClr val="1868A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87" y="2057400"/>
            <a:ext cx="5633996" cy="3844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546668" y="2667000"/>
            <a:ext cx="48071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Calibri" panose="020F0502020204030204" pitchFamily="34" charset="0"/>
              <a:buChar char="₋"/>
            </a:pPr>
            <a:r>
              <a:rPr lang="it-IT" sz="2800" b="1" i="1" dirty="0" smtClean="0">
                <a:solidFill>
                  <a:srgbClr val="5C3A28"/>
                </a:solidFill>
                <a:latin typeface="Perpetua" panose="02020502060401020303" pitchFamily="18" charset="0"/>
              </a:rPr>
              <a:t>Come vi siete sentiti mentre stavate giocando? </a:t>
            </a:r>
          </a:p>
          <a:p>
            <a:pPr marL="457200" indent="-457200" algn="ctr">
              <a:buFont typeface="Calibri" panose="020F0502020204030204" pitchFamily="34" charset="0"/>
              <a:buChar char="₋"/>
            </a:pPr>
            <a:endParaRPr lang="it-IT" sz="2800" b="1" i="1" dirty="0" smtClean="0">
              <a:solidFill>
                <a:srgbClr val="5C3A28"/>
              </a:solidFill>
              <a:latin typeface="Perpetua" panose="02020502060401020303" pitchFamily="18" charset="0"/>
            </a:endParaRPr>
          </a:p>
          <a:p>
            <a:pPr marL="457200" indent="-457200" algn="just">
              <a:buFont typeface="Calibri" panose="020F0502020204030204" pitchFamily="34" charset="0"/>
              <a:buChar char="₋"/>
            </a:pPr>
            <a:r>
              <a:rPr lang="it-IT" sz="2800" b="1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</a:rPr>
              <a:t>Come avete vissuto quest’esperienza?</a:t>
            </a:r>
            <a:endParaRPr lang="it-IT" sz="2800" b="1" i="1" dirty="0">
              <a:solidFill>
                <a:schemeClr val="accent6">
                  <a:lumMod val="50000"/>
                </a:schemeClr>
              </a:solidFill>
              <a:latin typeface="Perpetua" panose="02020502060401020303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234547" y="733063"/>
            <a:ext cx="68119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it-IT" sz="4400" b="1" i="1" dirty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CARTA </a:t>
            </a:r>
            <a:r>
              <a:rPr lang="en-US" altLang="it-IT" sz="4400" b="1" i="1" dirty="0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11: CARTA FANTASMA</a:t>
            </a:r>
            <a:endParaRPr lang="it-IT" sz="4400" i="1" dirty="0">
              <a:solidFill>
                <a:schemeClr val="accent6">
                  <a:lumMod val="75000"/>
                </a:schemeClr>
              </a:solidFill>
              <a:latin typeface="Perpetua" panose="02020502060401020303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57400"/>
            <a:ext cx="6096000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017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3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600" y="-1"/>
            <a:ext cx="10843300" cy="61817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152400" y="309152"/>
            <a:ext cx="85708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it-IT" sz="4400" b="1" i="1" dirty="0">
                <a:solidFill>
                  <a:schemeClr val="accent3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CARTA </a:t>
            </a:r>
            <a:r>
              <a:rPr lang="en-US" altLang="it-IT" sz="4400" b="1" i="1" dirty="0" smtClean="0">
                <a:solidFill>
                  <a:schemeClr val="accent3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12: RICONCILIAZIONE</a:t>
            </a:r>
            <a:endParaRPr lang="it-IT" sz="4400" i="1" dirty="0">
              <a:solidFill>
                <a:schemeClr val="accent3">
                  <a:lumMod val="75000"/>
                </a:schemeClr>
              </a:solidFill>
              <a:latin typeface="Perpetua" panose="02020502060401020303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52400" y="914400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i="1" dirty="0">
                <a:solidFill>
                  <a:srgbClr val="603E2A"/>
                </a:solidFill>
                <a:latin typeface="Perpetua" panose="02020502060401020303" pitchFamily="18" charset="0"/>
              </a:rPr>
              <a:t>“Possano le tue </a:t>
            </a:r>
            <a:r>
              <a:rPr lang="it-IT" sz="2800" i="1" dirty="0" smtClean="0">
                <a:solidFill>
                  <a:srgbClr val="603E2A"/>
                </a:solidFill>
                <a:latin typeface="Perpetua" panose="02020502060401020303" pitchFamily="18" charset="0"/>
              </a:rPr>
              <a:t>scelte riflettere </a:t>
            </a:r>
            <a:r>
              <a:rPr lang="it-IT" sz="2800" i="1" dirty="0">
                <a:solidFill>
                  <a:srgbClr val="603E2A"/>
                </a:solidFill>
                <a:latin typeface="Perpetua" panose="02020502060401020303" pitchFamily="18" charset="0"/>
              </a:rPr>
              <a:t>le tue </a:t>
            </a:r>
            <a:r>
              <a:rPr lang="it-IT" sz="2800" i="1" dirty="0" smtClean="0">
                <a:solidFill>
                  <a:srgbClr val="603E2A"/>
                </a:solidFill>
                <a:latin typeface="Perpetua" panose="02020502060401020303" pitchFamily="18" charset="0"/>
              </a:rPr>
              <a:t>speranze, non </a:t>
            </a:r>
            <a:r>
              <a:rPr lang="it-IT" sz="2800" i="1" dirty="0">
                <a:solidFill>
                  <a:srgbClr val="603E2A"/>
                </a:solidFill>
                <a:latin typeface="Perpetua" panose="02020502060401020303" pitchFamily="18" charset="0"/>
              </a:rPr>
              <a:t>le tue paure</a:t>
            </a:r>
            <a:r>
              <a:rPr lang="it-IT" sz="2800" i="1" dirty="0" smtClean="0">
                <a:solidFill>
                  <a:srgbClr val="603E2A"/>
                </a:solidFill>
                <a:latin typeface="Perpetua" panose="02020502060401020303" pitchFamily="18" charset="0"/>
              </a:rPr>
              <a:t>”. – Nelson Mandela</a:t>
            </a:r>
            <a:endParaRPr lang="it-IT" sz="2800" i="1" dirty="0">
              <a:solidFill>
                <a:srgbClr val="603E2A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83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048000" y="838200"/>
            <a:ext cx="48188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i="1" dirty="0" smtClean="0">
                <a:solidFill>
                  <a:schemeClr val="accent2">
                    <a:lumMod val="75000"/>
                  </a:schemeClr>
                </a:solidFill>
                <a:latin typeface="Perpetua" panose="02020502060401020303" pitchFamily="18" charset="0"/>
              </a:rPr>
              <a:t>3 DOMANDE</a:t>
            </a:r>
            <a:endParaRPr lang="it-IT" sz="4400" b="1" i="1" dirty="0">
              <a:solidFill>
                <a:schemeClr val="accent2">
                  <a:lumMod val="75000"/>
                </a:schemeClr>
              </a:solidFill>
              <a:latin typeface="Perpetua" panose="02020502060401020303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74319" y="1981200"/>
            <a:ext cx="1005840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it-IT" sz="2800" b="1" i="1" dirty="0">
                <a:solidFill>
                  <a:srgbClr val="5C3A28"/>
                </a:solidFill>
                <a:latin typeface="Perpetua" panose="02020502060401020303" pitchFamily="18" charset="0"/>
              </a:rPr>
              <a:t>Negli ultimi 3 mesi, nel </a:t>
            </a:r>
            <a:r>
              <a:rPr lang="it-IT" sz="2800" b="1" i="1" dirty="0" smtClean="0">
                <a:solidFill>
                  <a:srgbClr val="5C3A28"/>
                </a:solidFill>
                <a:latin typeface="Perpetua" panose="02020502060401020303" pitchFamily="18" charset="0"/>
              </a:rPr>
              <a:t>vostro ambito di lavoro, scolastico o </a:t>
            </a:r>
            <a:r>
              <a:rPr lang="it-IT" sz="2800" b="1" i="1" dirty="0">
                <a:solidFill>
                  <a:srgbClr val="5C3A28"/>
                </a:solidFill>
                <a:latin typeface="Perpetua" panose="02020502060401020303" pitchFamily="18" charset="0"/>
              </a:rPr>
              <a:t>personale, v</a:t>
            </a:r>
            <a:r>
              <a:rPr lang="it-IT" sz="2800" b="1" i="1" dirty="0" smtClean="0">
                <a:solidFill>
                  <a:srgbClr val="5C3A28"/>
                </a:solidFill>
                <a:latin typeface="Perpetua" panose="02020502060401020303" pitchFamily="18" charset="0"/>
              </a:rPr>
              <a:t>i </a:t>
            </a:r>
            <a:r>
              <a:rPr lang="it-IT" sz="2800" b="1" i="1" dirty="0">
                <a:solidFill>
                  <a:srgbClr val="5C3A28"/>
                </a:solidFill>
                <a:latin typeface="Perpetua" panose="02020502060401020303" pitchFamily="18" charset="0"/>
              </a:rPr>
              <a:t>è </a:t>
            </a:r>
            <a:r>
              <a:rPr lang="it-IT" sz="2800" b="1" i="1" dirty="0" smtClean="0">
                <a:solidFill>
                  <a:srgbClr val="5C3A28"/>
                </a:solidFill>
                <a:latin typeface="Perpetua" panose="02020502060401020303" pitchFamily="18" charset="0"/>
              </a:rPr>
              <a:t>mai capitato </a:t>
            </a:r>
            <a:r>
              <a:rPr lang="it-IT" sz="2800" b="1" i="1" dirty="0">
                <a:solidFill>
                  <a:srgbClr val="5C3A28"/>
                </a:solidFill>
                <a:latin typeface="Perpetua" panose="02020502060401020303" pitchFamily="18" charset="0"/>
              </a:rPr>
              <a:t>di litigare o discutere con qualcuno?</a:t>
            </a:r>
          </a:p>
          <a:p>
            <a:pPr marL="514350" lvl="0" indent="-514350" algn="just">
              <a:buFont typeface="+mj-lt"/>
              <a:buAutoNum type="arabicPeriod"/>
            </a:pPr>
            <a:endParaRPr lang="it-IT" sz="2800" b="1" i="1" dirty="0">
              <a:solidFill>
                <a:srgbClr val="5C3A28"/>
              </a:solidFill>
              <a:latin typeface="Perpetua" panose="02020502060401020303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it-IT" sz="2800" b="1" i="1" dirty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</a:rPr>
              <a:t>Negli ultimi 3 giorni, sempre nel </a:t>
            </a:r>
            <a:r>
              <a:rPr lang="it-IT" sz="2800" b="1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</a:rPr>
              <a:t>vostro ambito di lavoro, </a:t>
            </a:r>
            <a:r>
              <a:rPr lang="it-IT" sz="2800" b="1" i="1" dirty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</a:rPr>
              <a:t>scolastico o personale, </a:t>
            </a:r>
            <a:r>
              <a:rPr lang="it-IT" sz="2800" b="1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</a:rPr>
              <a:t>vi è mai </a:t>
            </a:r>
            <a:r>
              <a:rPr lang="it-IT" sz="2800" b="1" i="1" dirty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</a:rPr>
              <a:t>capitato di litigare o discutere con qualcuno?</a:t>
            </a:r>
          </a:p>
          <a:p>
            <a:pPr marL="514350" lvl="0" indent="-514350" algn="just">
              <a:buFont typeface="+mj-lt"/>
              <a:buAutoNum type="arabicPeriod"/>
            </a:pPr>
            <a:endParaRPr lang="it-IT" sz="2800" b="1" i="1" dirty="0">
              <a:solidFill>
                <a:srgbClr val="5C3A28"/>
              </a:solidFill>
              <a:latin typeface="Perpetua" panose="02020502060401020303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it-IT" sz="2800" b="1" i="1" dirty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</a:rPr>
              <a:t>Nello stesso </a:t>
            </a:r>
            <a:r>
              <a:rPr lang="it-IT" sz="2800" b="1" i="1" dirty="0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</a:rPr>
              <a:t>lasso </a:t>
            </a:r>
            <a:r>
              <a:rPr lang="it-IT" sz="2800" b="1" i="1" dirty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</a:rPr>
              <a:t>di tempo (3 giorni o 3 mesi, </a:t>
            </a:r>
            <a:r>
              <a:rPr lang="it-IT" sz="2800" b="1" i="1" dirty="0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</a:rPr>
              <a:t>scegliete voi), vi </a:t>
            </a:r>
            <a:r>
              <a:rPr lang="it-IT" sz="2800" b="1" i="1" dirty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</a:rPr>
              <a:t>è </a:t>
            </a:r>
            <a:r>
              <a:rPr lang="it-IT" sz="2800" b="1" i="1" dirty="0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</a:rPr>
              <a:t>mai capitato </a:t>
            </a:r>
            <a:r>
              <a:rPr lang="it-IT" sz="2800" b="1" i="1" dirty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</a:rPr>
              <a:t>di vedere qualcuno litigare o discutere?</a:t>
            </a:r>
          </a:p>
          <a:p>
            <a:endParaRPr lang="it-IT" dirty="0">
              <a:solidFill>
                <a:srgbClr val="5C3A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49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45;g2c45a520823_0_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5800" y="914400"/>
            <a:ext cx="9448801" cy="4029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430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53;g2c45a520823_0_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3400" y="685800"/>
            <a:ext cx="9448799" cy="481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704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856044" y="2209800"/>
            <a:ext cx="6019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alibri" panose="020F0502020204030204" pitchFamily="34" charset="0"/>
              <a:buChar char="₋"/>
            </a:pPr>
            <a:r>
              <a:rPr lang="it-IT" sz="2800" b="1" i="1" dirty="0" smtClean="0">
                <a:solidFill>
                  <a:srgbClr val="4C311E"/>
                </a:solidFill>
                <a:latin typeface="Perpetua" panose="02020502060401020303" pitchFamily="18" charset="0"/>
                <a:ea typeface="Cambria" panose="02040503050406030204" pitchFamily="18" charset="0"/>
              </a:rPr>
              <a:t>A cosa serve giocare </a:t>
            </a:r>
            <a:r>
              <a:rPr lang="it-IT" sz="2800" b="1" i="1" dirty="0" err="1" smtClean="0">
                <a:solidFill>
                  <a:srgbClr val="4C311E"/>
                </a:solidFill>
                <a:latin typeface="Perpetua" panose="02020502060401020303" pitchFamily="18" charset="0"/>
                <a:ea typeface="Cambria" panose="02040503050406030204" pitchFamily="18" charset="0"/>
              </a:rPr>
              <a:t>Medianos</a:t>
            </a:r>
            <a:r>
              <a:rPr lang="it-IT" sz="2800" b="1" i="1" dirty="0" smtClean="0">
                <a:solidFill>
                  <a:srgbClr val="4C311E"/>
                </a:solidFill>
                <a:latin typeface="Perpetua" panose="02020502060401020303" pitchFamily="18" charset="0"/>
                <a:ea typeface="Cambria" panose="02040503050406030204" pitchFamily="18" charset="0"/>
              </a:rPr>
              <a:t>?</a:t>
            </a:r>
          </a:p>
          <a:p>
            <a:pPr marL="457200" indent="-457200">
              <a:buFont typeface="Calibri" panose="020F0502020204030204" pitchFamily="34" charset="0"/>
              <a:buChar char="₋"/>
            </a:pPr>
            <a:endParaRPr lang="it-IT" sz="2800" b="1" i="1" dirty="0" smtClean="0">
              <a:solidFill>
                <a:srgbClr val="4C311E"/>
              </a:solidFill>
              <a:latin typeface="Perpetua" panose="02020502060401020303" pitchFamily="18" charset="0"/>
              <a:ea typeface="Cambria" panose="02040503050406030204" pitchFamily="18" charset="0"/>
            </a:endParaRPr>
          </a:p>
          <a:p>
            <a:pPr marL="457200" indent="-457200">
              <a:buFont typeface="Calibri" panose="020F0502020204030204" pitchFamily="34" charset="0"/>
              <a:buChar char="₋"/>
            </a:pPr>
            <a:r>
              <a:rPr lang="it-IT" sz="2800" b="1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ea typeface="Cambria" panose="02040503050406030204" pitchFamily="18" charset="0"/>
              </a:rPr>
              <a:t>Qual è l’obiettivo del gioco?</a:t>
            </a:r>
          </a:p>
          <a:p>
            <a:pPr marL="457200" indent="-457200">
              <a:buFont typeface="Calibri" panose="020F0502020204030204" pitchFamily="34" charset="0"/>
              <a:buChar char="₋"/>
            </a:pPr>
            <a:endParaRPr lang="it-IT" sz="2800" b="1" i="1" dirty="0" smtClean="0">
              <a:solidFill>
                <a:srgbClr val="4C311E"/>
              </a:solidFill>
              <a:latin typeface="Perpetua" panose="02020502060401020303" pitchFamily="18" charset="0"/>
              <a:ea typeface="Cambria" panose="02040503050406030204" pitchFamily="18" charset="0"/>
            </a:endParaRPr>
          </a:p>
          <a:p>
            <a:pPr marL="457200" indent="-457200">
              <a:buFont typeface="Calibri" panose="020F0502020204030204" pitchFamily="34" charset="0"/>
              <a:buChar char="₋"/>
            </a:pPr>
            <a:r>
              <a:rPr lang="it-IT" sz="2800" b="1" i="1" dirty="0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ea typeface="Cambria" panose="02040503050406030204" pitchFamily="18" charset="0"/>
              </a:rPr>
              <a:t>Cosa si impara giocando?</a:t>
            </a:r>
          </a:p>
          <a:p>
            <a:pPr marL="457200" indent="-457200">
              <a:buFont typeface="Calibri" panose="020F0502020204030204" pitchFamily="34" charset="0"/>
              <a:buChar char="₋"/>
            </a:pPr>
            <a:endParaRPr lang="it-IT" sz="2800" b="1" i="1" dirty="0">
              <a:solidFill>
                <a:srgbClr val="4C311E"/>
              </a:solidFill>
              <a:latin typeface="Perpetua" panose="02020502060401020303" pitchFamily="18" charset="0"/>
              <a:ea typeface="Cambria" panose="02040503050406030204" pitchFamily="18" charset="0"/>
            </a:endParaRPr>
          </a:p>
          <a:p>
            <a:pPr marL="457200" indent="-457200">
              <a:buFont typeface="Calibri" panose="020F0502020204030204" pitchFamily="34" charset="0"/>
              <a:buChar char="₋"/>
            </a:pPr>
            <a:r>
              <a:rPr 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ea typeface="Cambria" panose="02040503050406030204" pitchFamily="18" charset="0"/>
              </a:rPr>
              <a:t>Da chi si impara mentre si gioca?</a:t>
            </a:r>
          </a:p>
          <a:p>
            <a:pPr marL="457200" indent="-457200">
              <a:buFont typeface="Calibri" panose="020F0502020204030204" pitchFamily="34" charset="0"/>
              <a:buChar char="₋"/>
            </a:pPr>
            <a:endParaRPr lang="it-IT" sz="2800" b="1" i="1" dirty="0">
              <a:solidFill>
                <a:srgbClr val="4C311E"/>
              </a:solidFill>
              <a:latin typeface="Perpetua" panose="02020502060401020303" pitchFamily="18" charset="0"/>
              <a:ea typeface="Cambria" panose="020405030504060302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85949" y="914400"/>
            <a:ext cx="81599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it-IT" sz="4400" b="1" i="1" dirty="0">
                <a:solidFill>
                  <a:schemeClr val="accent2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CARTA </a:t>
            </a:r>
            <a:r>
              <a:rPr lang="en-US" altLang="it-IT" sz="4400" b="1" i="1" dirty="0" smtClean="0">
                <a:solidFill>
                  <a:schemeClr val="accent2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13: OBIETTIVO MEDIANOS</a:t>
            </a:r>
            <a:endParaRPr lang="it-IT" sz="4400" i="1" dirty="0">
              <a:solidFill>
                <a:schemeClr val="accent2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34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060"/>
            <a:ext cx="3152501" cy="1739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350" y="26127"/>
            <a:ext cx="3352800" cy="172647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1" y="13060"/>
            <a:ext cx="3276599" cy="1739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3007"/>
            <a:ext cx="3138349" cy="176022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9" y="1752600"/>
            <a:ext cx="3366951" cy="173191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150" y="1752601"/>
            <a:ext cx="3276600" cy="1760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477987"/>
            <a:ext cx="3152503" cy="173191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349" y="3484518"/>
            <a:ext cx="3352801" cy="173191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150" y="3512821"/>
            <a:ext cx="3276600" cy="1703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" y="5216437"/>
            <a:ext cx="3124199" cy="164156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216437"/>
            <a:ext cx="3352801" cy="164156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963" y="5209906"/>
            <a:ext cx="3301637" cy="1648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957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29200" y="1187964"/>
            <a:ext cx="5715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</a:rPr>
              <a:t>Avete trovato il gioco di </a:t>
            </a:r>
            <a:r>
              <a:rPr lang="it-IT" sz="2000" b="1" i="1" dirty="0" err="1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</a:rPr>
              <a:t>Medianos</a:t>
            </a:r>
            <a:r>
              <a:rPr lang="it-IT" sz="2000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</a:rPr>
              <a:t> interessante e volete approfondire il mondo della </a:t>
            </a:r>
            <a:r>
              <a:rPr lang="it-IT" sz="2000" i="1" dirty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</a:rPr>
              <a:t>gestione del conflitto</a:t>
            </a:r>
            <a:r>
              <a:rPr lang="it-IT" sz="2000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</a:rPr>
              <a:t>? Non fermatevi qui! Trasformate la vostra esperienza in un percorso di crescita e connessione globale, </a:t>
            </a:r>
            <a:r>
              <a:rPr lang="it-IT" sz="2000" i="1" dirty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</a:rPr>
              <a:t>che va oltre il </a:t>
            </a:r>
            <a:r>
              <a:rPr lang="it-IT" sz="2000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</a:rPr>
              <a:t>gioco.</a:t>
            </a:r>
            <a:endParaRPr lang="it-IT" sz="2000" i="1" dirty="0" smtClean="0">
              <a:solidFill>
                <a:schemeClr val="accent6">
                  <a:lumMod val="75000"/>
                </a:schemeClr>
              </a:solidFill>
              <a:latin typeface="Perpetua" panose="02020502060401020303" pitchFamily="18" charset="0"/>
            </a:endParaRPr>
          </a:p>
          <a:p>
            <a:pPr algn="just"/>
            <a:r>
              <a:rPr lang="it-IT" sz="2000" i="1" dirty="0" smtClean="0">
                <a:solidFill>
                  <a:srgbClr val="4C311E"/>
                </a:solidFill>
                <a:latin typeface="Perpetua" panose="02020502060401020303" pitchFamily="18" charset="0"/>
              </a:rPr>
              <a:t>Vi invito </a:t>
            </a:r>
            <a:r>
              <a:rPr lang="it-IT" sz="2000" i="1" dirty="0">
                <a:solidFill>
                  <a:srgbClr val="4C311E"/>
                </a:solidFill>
                <a:latin typeface="Perpetua" panose="02020502060401020303" pitchFamily="18" charset="0"/>
              </a:rPr>
              <a:t>a far parte </a:t>
            </a:r>
            <a:r>
              <a:rPr lang="it-IT" sz="2000" i="1" dirty="0" smtClean="0">
                <a:solidFill>
                  <a:srgbClr val="4C311E"/>
                </a:solidFill>
                <a:latin typeface="Perpetua" panose="02020502060401020303" pitchFamily="18" charset="0"/>
              </a:rPr>
              <a:t>della community </a:t>
            </a:r>
            <a:r>
              <a:rPr lang="it-IT" sz="2000" i="1" dirty="0" err="1" smtClean="0">
                <a:solidFill>
                  <a:srgbClr val="4C311E"/>
                </a:solidFill>
                <a:latin typeface="Perpetua" panose="02020502060401020303" pitchFamily="18" charset="0"/>
              </a:rPr>
              <a:t>Medianos</a:t>
            </a:r>
            <a:r>
              <a:rPr lang="it-IT" sz="2000" i="1" dirty="0" smtClean="0">
                <a:solidFill>
                  <a:srgbClr val="4C311E"/>
                </a:solidFill>
                <a:latin typeface="Perpetua" panose="02020502060401020303" pitchFamily="18" charset="0"/>
              </a:rPr>
              <a:t>,</a:t>
            </a:r>
            <a:r>
              <a:rPr lang="it-IT" sz="2000" dirty="0"/>
              <a:t> </a:t>
            </a:r>
            <a:r>
              <a:rPr lang="it-IT" sz="2000" i="1" dirty="0">
                <a:solidFill>
                  <a:srgbClr val="4C311E"/>
                </a:solidFill>
                <a:latin typeface="Perpetua" panose="02020502060401020303" pitchFamily="18" charset="0"/>
              </a:rPr>
              <a:t>uno spazio unico in cui continuare a condividere esperienze, discutere strategie e crescere insieme. È un luogo di confronto dove ogni partecipante contribuisce con il proprio vissuto, arricchendo il gruppo e alimentando nuove riflessioni.</a:t>
            </a:r>
          </a:p>
          <a:p>
            <a:pPr algn="just"/>
            <a:r>
              <a:rPr lang="it-IT" sz="2000" b="1" i="1" dirty="0" smtClean="0">
                <a:solidFill>
                  <a:srgbClr val="4C311E"/>
                </a:solidFill>
                <a:latin typeface="Perpetua" panose="02020502060401020303" pitchFamily="18" charset="0"/>
              </a:rPr>
              <a:t>Per </a:t>
            </a:r>
            <a:r>
              <a:rPr lang="it-IT" sz="2000" b="1" i="1" dirty="0">
                <a:solidFill>
                  <a:srgbClr val="4C311E"/>
                </a:solidFill>
                <a:latin typeface="Perpetua" panose="02020502060401020303" pitchFamily="18" charset="0"/>
              </a:rPr>
              <a:t>entrare a far parte della community, basta visitare il </a:t>
            </a:r>
            <a:r>
              <a:rPr lang="it-IT" sz="2000" b="1" i="1" dirty="0" smtClean="0">
                <a:solidFill>
                  <a:srgbClr val="4C311E"/>
                </a:solidFill>
                <a:latin typeface="Perpetua" panose="02020502060401020303" pitchFamily="18" charset="0"/>
              </a:rPr>
              <a:t>sito </a:t>
            </a:r>
            <a:r>
              <a:rPr lang="it-IT" sz="2000" b="1" i="1" dirty="0" smtClean="0">
                <a:solidFill>
                  <a:srgbClr val="C00000"/>
                </a:solidFill>
                <a:latin typeface="Perpetua" panose="02020502060401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2"/>
              </a:rPr>
              <a:t>https</a:t>
            </a:r>
            <a:r>
              <a:rPr lang="it-IT" sz="2000" b="1" i="1" dirty="0">
                <a:solidFill>
                  <a:srgbClr val="C00000"/>
                </a:solidFill>
                <a:latin typeface="Perpetua" panose="02020502060401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2"/>
              </a:rPr>
              <a:t>://</a:t>
            </a:r>
            <a:r>
              <a:rPr lang="it-IT" sz="2000" b="1" i="1" dirty="0" smtClean="0">
                <a:solidFill>
                  <a:srgbClr val="C00000"/>
                </a:solidFill>
                <a:latin typeface="Perpetua" panose="02020502060401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2"/>
              </a:rPr>
              <a:t>adrmedianos.com/</a:t>
            </a:r>
            <a:r>
              <a:rPr lang="it-IT" sz="2000" b="1" i="1" dirty="0" smtClean="0">
                <a:solidFill>
                  <a:srgbClr val="C00000"/>
                </a:solidFill>
                <a:latin typeface="Perpetua" panose="02020502060401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2000" b="1" i="1" dirty="0" smtClean="0">
                <a:solidFill>
                  <a:srgbClr val="4C311E"/>
                </a:solidFill>
                <a:latin typeface="Perpetua" panose="02020502060401020303" pitchFamily="18" charset="0"/>
              </a:rPr>
              <a:t>oppure </a:t>
            </a:r>
            <a:r>
              <a:rPr lang="it-IT" sz="2000" b="1" i="1" dirty="0">
                <a:solidFill>
                  <a:srgbClr val="603E2A"/>
                </a:solidFill>
                <a:latin typeface="Perpetua" panose="02020502060401020303" pitchFamily="18" charset="0"/>
              </a:rPr>
              <a:t>contattarmi direttamente</a:t>
            </a:r>
            <a:r>
              <a:rPr lang="it-IT" sz="2000" b="1" dirty="0"/>
              <a:t> </a:t>
            </a:r>
            <a:r>
              <a:rPr lang="it-IT" sz="2000" b="1" i="1" dirty="0" smtClean="0">
                <a:solidFill>
                  <a:srgbClr val="4C311E"/>
                </a:solidFill>
                <a:latin typeface="Perpetua" panose="02020502060401020303" pitchFamily="18" charset="0"/>
              </a:rPr>
              <a:t>via email </a:t>
            </a:r>
            <a:r>
              <a:rPr lang="it-IT" sz="2000" b="1" i="1" dirty="0" smtClean="0">
                <a:solidFill>
                  <a:srgbClr val="C00000"/>
                </a:solidFill>
                <a:latin typeface="Perpetua" panose="02020502060401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m.ferrari@ferrariassociati.com</a:t>
            </a:r>
            <a:r>
              <a:rPr lang="it-IT" sz="2000" b="1" i="1" dirty="0" smtClean="0">
                <a:solidFill>
                  <a:srgbClr val="C00000"/>
                </a:solidFill>
                <a:latin typeface="Perpetua" panose="02020502060401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2000" b="1" i="1" dirty="0" smtClean="0">
                <a:solidFill>
                  <a:srgbClr val="4C311E"/>
                </a:solidFill>
                <a:latin typeface="Perpetua" panose="02020502060401020303" pitchFamily="18" charset="0"/>
              </a:rPr>
              <a:t>o </a:t>
            </a:r>
            <a:r>
              <a:rPr lang="it-IT" sz="2000" b="1" i="1" dirty="0" err="1" smtClean="0">
                <a:solidFill>
                  <a:srgbClr val="4C311E"/>
                </a:solidFill>
                <a:latin typeface="Perpetua" panose="02020502060401020303" pitchFamily="18" charset="0"/>
              </a:rPr>
              <a:t>WhatsApp</a:t>
            </a:r>
            <a:r>
              <a:rPr lang="it-IT" sz="2000" b="1" i="1" dirty="0">
                <a:solidFill>
                  <a:srgbClr val="4C311E"/>
                </a:solidFill>
                <a:latin typeface="Perpetua" panose="02020502060401020303" pitchFamily="18" charset="0"/>
              </a:rPr>
              <a:t> al numero </a:t>
            </a:r>
            <a:r>
              <a:rPr lang="it-IT" sz="2000" b="1" i="1" dirty="0" smtClean="0">
                <a:solidFill>
                  <a:srgbClr val="4C311E"/>
                </a:solidFill>
                <a:latin typeface="Perpetua" panose="02020502060401020303" pitchFamily="18" charset="0"/>
              </a:rPr>
              <a:t>+39 </a:t>
            </a:r>
            <a:r>
              <a:rPr lang="it-IT" sz="2000" b="1" i="1" dirty="0">
                <a:solidFill>
                  <a:srgbClr val="603E2A"/>
                </a:solidFill>
                <a:latin typeface="Perpetua" panose="02020502060401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339 276 </a:t>
            </a:r>
            <a:r>
              <a:rPr lang="it-IT" sz="2000" b="1" i="1" dirty="0" smtClean="0">
                <a:solidFill>
                  <a:srgbClr val="603E2A"/>
                </a:solidFill>
                <a:latin typeface="Perpetua" panose="02020502060401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4804</a:t>
            </a:r>
            <a:r>
              <a:rPr lang="it-IT" sz="2000" b="1" i="1" dirty="0" smtClean="0">
                <a:solidFill>
                  <a:srgbClr val="4C31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. </a:t>
            </a:r>
          </a:p>
          <a:p>
            <a:pPr algn="just"/>
            <a:endParaRPr lang="it-IT" sz="2000" i="1" dirty="0" smtClean="0">
              <a:solidFill>
                <a:schemeClr val="accent6">
                  <a:lumMod val="50000"/>
                </a:schemeClr>
              </a:solidFill>
              <a:latin typeface="Perpetua" panose="02020502060401020303" pitchFamily="18" charset="0"/>
            </a:endParaRPr>
          </a:p>
          <a:p>
            <a:pPr algn="just"/>
            <a:r>
              <a:rPr lang="it-IT" sz="2000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</a:rPr>
              <a:t>Sono </a:t>
            </a:r>
            <a:r>
              <a:rPr lang="it-IT" sz="2000" i="1" dirty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</a:rPr>
              <a:t>qui </a:t>
            </a:r>
            <a:r>
              <a:rPr lang="it-IT" sz="2000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</a:rPr>
              <a:t>per accogliervi</a:t>
            </a:r>
            <a:r>
              <a:rPr lang="it-IT" sz="2000" i="1" dirty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</a:rPr>
              <a:t>!</a:t>
            </a:r>
          </a:p>
          <a:p>
            <a:pPr algn="just"/>
            <a:r>
              <a:rPr lang="it-IT" sz="2000" b="1" i="1" dirty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</a:rPr>
              <a:t>Insieme, possiamo fare la differenza, un conflitto risolto alla volta. Non </a:t>
            </a:r>
            <a:r>
              <a:rPr lang="it-IT" sz="2000" b="1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</a:rPr>
              <a:t>perdete </a:t>
            </a:r>
            <a:r>
              <a:rPr lang="it-IT" sz="2000" b="1" i="1" dirty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</a:rPr>
              <a:t>questa occasione!</a:t>
            </a:r>
          </a:p>
        </p:txBody>
      </p:sp>
      <p:sp>
        <p:nvSpPr>
          <p:cNvPr id="4" name="Rettangolo 3"/>
          <p:cNvSpPr/>
          <p:nvPr/>
        </p:nvSpPr>
        <p:spPr>
          <a:xfrm>
            <a:off x="4495800" y="228121"/>
            <a:ext cx="22349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b="1" i="1" dirty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</a:rPr>
              <a:t>GRAZIE!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95" y="1187964"/>
            <a:ext cx="4120515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791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717868" y="1084215"/>
            <a:ext cx="56453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b="1" i="1" dirty="0">
                <a:solidFill>
                  <a:schemeClr val="accent2">
                    <a:lumMod val="75000"/>
                  </a:schemeClr>
                </a:solidFill>
                <a:latin typeface="Perpetua" panose="02020502060401020303" pitchFamily="18" charset="0"/>
              </a:rPr>
              <a:t>Il conflitto è inevitabile, ma possiamo scegliere di affrontarlo senza rimpianti o sensi di colpa, trasformandolo </a:t>
            </a:r>
            <a:r>
              <a:rPr lang="it-IT" sz="2800" b="1" i="1" dirty="0" smtClean="0">
                <a:solidFill>
                  <a:schemeClr val="accent2">
                    <a:lumMod val="75000"/>
                  </a:schemeClr>
                </a:solidFill>
                <a:latin typeface="Perpetua" panose="02020502060401020303" pitchFamily="18" charset="0"/>
              </a:rPr>
              <a:t>da </a:t>
            </a:r>
            <a:r>
              <a:rPr lang="it-IT" sz="2800" b="1" i="1" dirty="0" smtClean="0">
                <a:solidFill>
                  <a:schemeClr val="accent2">
                    <a:lumMod val="75000"/>
                  </a:schemeClr>
                </a:solidFill>
                <a:latin typeface="Perpetua" panose="02020502060401020303" pitchFamily="18" charset="0"/>
              </a:rPr>
              <a:t>minaccia a </a:t>
            </a:r>
            <a:r>
              <a:rPr lang="it-IT" sz="2800" b="1" i="1" dirty="0" smtClean="0">
                <a:solidFill>
                  <a:schemeClr val="accent2">
                    <a:lumMod val="75000"/>
                  </a:schemeClr>
                </a:solidFill>
                <a:latin typeface="Perpetua" panose="02020502060401020303" pitchFamily="18" charset="0"/>
              </a:rPr>
              <a:t>opportunità </a:t>
            </a:r>
            <a:r>
              <a:rPr lang="it-IT" sz="2800" b="1" i="1" dirty="0">
                <a:solidFill>
                  <a:schemeClr val="accent2">
                    <a:lumMod val="75000"/>
                  </a:schemeClr>
                </a:solidFill>
                <a:latin typeface="Perpetua" panose="02020502060401020303" pitchFamily="18" charset="0"/>
              </a:rPr>
              <a:t>di crescita e apprendimento.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49383"/>
            <a:ext cx="411480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411583"/>
            <a:ext cx="3121974" cy="2454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158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3353B9A9-7BFB-02BE-FF05-5DBC9F9AE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832264"/>
            <a:ext cx="5327832" cy="3779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F6D669C2-8050-4AAC-9121-D53576C69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911468"/>
            <a:ext cx="5867400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25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indent="-514350" algn="just" eaLnBrk="1" hangingPunct="1">
              <a:buFont typeface="+mj-lt"/>
              <a:buAutoNum type="arabicPeriod"/>
            </a:pPr>
            <a:r>
              <a:rPr lang="en-US" altLang="it-IT" sz="2800" b="1" i="1" dirty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C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i </a:t>
            </a: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si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rivolge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in DISCORSO DIRETTO</a:t>
            </a:r>
            <a:r>
              <a:rPr lang="it-IT" altLang="it-IT" sz="2800" b="1" i="1" dirty="0" smtClean="0">
                <a:latin typeface="Perpetua" panose="02020502060401020303" pitchFamily="18" charset="0"/>
              </a:rPr>
              <a:t> </a:t>
            </a:r>
          </a:p>
          <a:p>
            <a:pPr marL="514350" indent="-514350" algn="just" eaLnBrk="1" hangingPunct="1">
              <a:buFont typeface="+mj-lt"/>
              <a:buAutoNum type="arabicPeriod"/>
            </a:pPr>
            <a:r>
              <a:rPr lang="en-US" altLang="it-IT" sz="2800" b="1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AUTENTICITÁ</a:t>
            </a:r>
            <a:r>
              <a:rPr lang="en-US" altLang="it-IT" sz="2800" b="1" i="1" dirty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: </a:t>
            </a:r>
            <a:r>
              <a:rPr lang="en-US" altLang="it-IT" sz="2800" b="1" i="1" dirty="0" err="1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si</a:t>
            </a:r>
            <a:r>
              <a:rPr lang="en-US" altLang="it-IT" sz="2800" b="1" i="1" dirty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dice </a:t>
            </a:r>
            <a:r>
              <a:rPr lang="en-US" altLang="it-IT" sz="2800" b="1" i="1" dirty="0" err="1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ciò</a:t>
            </a:r>
            <a:r>
              <a:rPr lang="en-US" altLang="it-IT" sz="2800" b="1" i="1" dirty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che</a:t>
            </a:r>
            <a:r>
              <a:rPr lang="en-US" altLang="it-IT" sz="2800" b="1" i="1" dirty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si</a:t>
            </a:r>
            <a:r>
              <a:rPr lang="en-US" altLang="it-IT" sz="2800" b="1" i="1" dirty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pensa</a:t>
            </a:r>
            <a:r>
              <a:rPr lang="en-US" altLang="it-IT" sz="2800" b="1" i="1" dirty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DAVVERO, ma non </a:t>
            </a:r>
            <a:r>
              <a:rPr lang="en-US" altLang="it-IT" sz="2800" b="1" i="1" dirty="0" err="1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sempre</a:t>
            </a:r>
            <a:r>
              <a:rPr lang="it-IT" sz="2800" b="1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</a:rPr>
              <a:t> </a:t>
            </a:r>
          </a:p>
          <a:p>
            <a:pPr marL="514350" indent="-514350" algn="just" eaLnBrk="1" hangingPunct="1">
              <a:buFont typeface="+mj-lt"/>
              <a:buAutoNum type="arabicPeriod"/>
            </a:pPr>
            <a:r>
              <a:rPr lang="en-US" altLang="it-IT" sz="2800" b="1" i="1" dirty="0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I “non </a:t>
            </a:r>
            <a:r>
              <a:rPr lang="en-US" altLang="it-IT" sz="2800" b="1" i="1" dirty="0" err="1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litiganti</a:t>
            </a:r>
            <a:r>
              <a:rPr lang="en-US" altLang="it-IT" sz="2800" b="1" i="1" dirty="0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” </a:t>
            </a:r>
            <a:r>
              <a:rPr lang="en-US" altLang="it-IT" sz="2800" b="1" i="1" dirty="0" err="1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sono</a:t>
            </a:r>
            <a:r>
              <a:rPr lang="en-US" altLang="it-IT" sz="2800" b="1" i="1" dirty="0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ASCOLTATORI ATTIVI</a:t>
            </a:r>
          </a:p>
          <a:p>
            <a:pPr marL="514350" indent="-514350" algn="just" eaLnBrk="1" hangingPunct="1">
              <a:buFont typeface="+mj-lt"/>
              <a:buAutoNum type="arabicPeriod"/>
            </a:pPr>
            <a:r>
              <a:rPr lang="en-US" altLang="it-IT" sz="2800" b="1" i="1" dirty="0" smtClean="0">
                <a:solidFill>
                  <a:srgbClr val="F7B333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La partita </a:t>
            </a:r>
            <a:r>
              <a:rPr lang="en-US" altLang="it-IT" sz="2800" b="1" i="1" dirty="0" err="1" smtClean="0">
                <a:solidFill>
                  <a:srgbClr val="F7B333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si</a:t>
            </a:r>
            <a:r>
              <a:rPr lang="en-US" altLang="it-IT" sz="2800" b="1" i="1" dirty="0" smtClean="0">
                <a:solidFill>
                  <a:srgbClr val="F7B333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rgbClr val="F7B333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interrompe</a:t>
            </a:r>
            <a:r>
              <a:rPr lang="en-US" altLang="it-IT" sz="2800" b="1" i="1" dirty="0" smtClean="0">
                <a:solidFill>
                  <a:srgbClr val="F7B333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solo per </a:t>
            </a:r>
            <a:r>
              <a:rPr lang="en-US" altLang="it-IT" sz="2800" b="1" i="1" dirty="0" err="1" smtClean="0">
                <a:solidFill>
                  <a:srgbClr val="F7B333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ragioni</a:t>
            </a:r>
            <a:r>
              <a:rPr lang="en-US" altLang="it-IT" sz="2800" b="1" i="1" dirty="0" smtClean="0">
                <a:solidFill>
                  <a:srgbClr val="F7B333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di vita o di </a:t>
            </a:r>
            <a:r>
              <a:rPr lang="en-US" altLang="it-IT" sz="2800" b="1" i="1" dirty="0" err="1" smtClean="0">
                <a:solidFill>
                  <a:srgbClr val="F7B333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morte</a:t>
            </a:r>
            <a:r>
              <a:rPr lang="en-US" altLang="it-IT" sz="2800" b="1" i="1" dirty="0" smtClean="0">
                <a:solidFill>
                  <a:srgbClr val="F7B333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dirty="0" smtClean="0">
                <a:solidFill>
                  <a:srgbClr val="F7B33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Perpetua" panose="02020502060401020303" pitchFamily="18" charset="0"/>
                <a:cs typeface="Tahoma" panose="020B0604030504040204" pitchFamily="34" charset="0"/>
                <a:sym typeface="Wingdings" pitchFamily="2" charset="2"/>
              </a:rPr>
              <a:t></a:t>
            </a:r>
            <a:endParaRPr lang="en-US" altLang="it-IT" sz="2800" b="1" dirty="0">
              <a:solidFill>
                <a:srgbClr val="F7B33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Perpetua" panose="02020502060401020303" pitchFamily="18" charset="0"/>
              <a:cs typeface="Tahoma" panose="020B0604030504040204" pitchFamily="34" charset="0"/>
            </a:endParaRPr>
          </a:p>
          <a:p>
            <a:pPr marL="457200" indent="-457200" algn="just" eaLnBrk="1" hangingPunct="1">
              <a:buFontTx/>
              <a:buChar char="-"/>
            </a:pPr>
            <a:endParaRPr lang="en-US" altLang="it-IT" sz="3200" b="1" dirty="0">
              <a:solidFill>
                <a:srgbClr val="1868AD"/>
              </a:solidFill>
              <a:latin typeface="+mn-lt"/>
              <a:cs typeface="Tahoma" panose="020B0604030504040204" pitchFamily="34" charset="0"/>
            </a:endParaRPr>
          </a:p>
          <a:p>
            <a:pPr algn="just" eaLnBrk="1" hangingPunct="1"/>
            <a:endParaRPr lang="en-US" altLang="it-IT" dirty="0">
              <a:solidFill>
                <a:srgbClr val="1868A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011104AB-B729-A2B7-8C2D-6640B5803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1" y="533400"/>
            <a:ext cx="6170612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25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algn="ctr" eaLnBrk="1" hangingPunct="1"/>
            <a:r>
              <a:rPr lang="en-US" altLang="it-IT" sz="4400" b="1" i="1" dirty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REGOLE DI BASE</a:t>
            </a:r>
          </a:p>
          <a:p>
            <a:pPr algn="just" eaLnBrk="1" hangingPunct="1"/>
            <a:endParaRPr lang="en-US" altLang="it-IT" i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97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81265" y="5164183"/>
            <a:ext cx="3014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i="1" dirty="0" smtClean="0">
                <a:solidFill>
                  <a:srgbClr val="C00000"/>
                </a:solidFill>
                <a:latin typeface="Perpetua" panose="02020502060401020303" pitchFamily="18" charset="0"/>
              </a:rPr>
              <a:t>CIAK, SI LITIGA!</a:t>
            </a:r>
            <a:endParaRPr lang="it-IT" sz="3200" b="1" i="1" dirty="0">
              <a:solidFill>
                <a:srgbClr val="C00000"/>
              </a:solidFill>
              <a:latin typeface="Perpetua" panose="02020502060401020303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51098" y="1905000"/>
            <a:ext cx="8001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Calibri" panose="020F0502020204030204" pitchFamily="34" charset="0"/>
              <a:buChar char="₋"/>
            </a:pPr>
            <a:r>
              <a:rPr 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</a:rPr>
              <a:t>La </a:t>
            </a:r>
            <a:r>
              <a:rPr lang="it-IT" sz="2800" b="1" i="1" dirty="0">
                <a:solidFill>
                  <a:srgbClr val="603E2A"/>
                </a:solidFill>
                <a:latin typeface="Perpetua" panose="02020502060401020303" pitchFamily="18" charset="0"/>
              </a:rPr>
              <a:t>partita avrà una durata di circa 20-25 minuti.</a:t>
            </a:r>
            <a:endParaRPr lang="it-IT" sz="2800" b="1" i="1" dirty="0" smtClean="0">
              <a:solidFill>
                <a:srgbClr val="603E2A"/>
              </a:solidFill>
              <a:latin typeface="Perpetua" panose="02020502060401020303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Calibri" panose="020F0502020204030204" pitchFamily="34" charset="0"/>
              <a:buChar char="₋"/>
            </a:pPr>
            <a:r>
              <a:rPr lang="it-IT" sz="2800" b="1" i="1" dirty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</a:rPr>
              <a:t>Si selezionano i giocatori che si sfideranno nel litigio.</a:t>
            </a:r>
          </a:p>
          <a:p>
            <a:pPr marL="457200" indent="-457200" algn="just">
              <a:lnSpc>
                <a:spcPct val="150000"/>
              </a:lnSpc>
              <a:buFont typeface="Calibri" panose="020F0502020204030204" pitchFamily="34" charset="0"/>
              <a:buChar char="₋"/>
            </a:pPr>
            <a:r>
              <a:rPr lang="it-IT" sz="2800" b="1" i="1" dirty="0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</a:rPr>
              <a:t>Si decide il tema del litigio.</a:t>
            </a:r>
            <a:endParaRPr lang="it-IT" sz="2800" b="1" i="1" dirty="0">
              <a:latin typeface="Perpetua" panose="02020502060401020303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Calibri" panose="020F0502020204030204" pitchFamily="34" charset="0"/>
              <a:buChar char="₋"/>
            </a:pPr>
            <a:r>
              <a:rPr 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</a:rPr>
              <a:t>Si litiga per circa 30 secondi.</a:t>
            </a:r>
            <a:endParaRPr lang="it-IT" sz="2800" b="1" i="1" dirty="0">
              <a:solidFill>
                <a:srgbClr val="603E2A"/>
              </a:solidFill>
              <a:latin typeface="Perpetua" panose="02020502060401020303" pitchFamily="18" charset="0"/>
            </a:endParaRP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464833" y="685800"/>
            <a:ext cx="50474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400" b="1" i="1" dirty="0" smtClean="0">
                <a:solidFill>
                  <a:schemeClr val="accent2"/>
                </a:solidFill>
                <a:latin typeface="Perpetua" panose="02020502060401020303" pitchFamily="18" charset="0"/>
              </a:rPr>
              <a:t>FASE PRELIMINARE</a:t>
            </a:r>
            <a:endParaRPr lang="it-IT" sz="4400" b="1" i="1" dirty="0">
              <a:solidFill>
                <a:schemeClr val="accent2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86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5A961739-511A-C5B1-8957-1EB456FD7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47755"/>
            <a:ext cx="7847012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25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algn="ctr" eaLnBrk="1" hangingPunct="1"/>
            <a:r>
              <a:rPr lang="en-US" altLang="it-IT" sz="4400" b="1" i="1" dirty="0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CARTA </a:t>
            </a:r>
            <a:r>
              <a:rPr lang="en-US" altLang="it-IT" sz="4400" b="1" i="1" dirty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1: </a:t>
            </a:r>
            <a:r>
              <a:rPr lang="en-US" altLang="it-IT" sz="4400" b="1" i="1" dirty="0" smtClean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CAMBIO DI SCENA!</a:t>
            </a:r>
            <a:endParaRPr lang="en-US" altLang="it-IT" sz="4400" b="1" i="1" dirty="0">
              <a:solidFill>
                <a:schemeClr val="accent6">
                  <a:lumMod val="75000"/>
                </a:schemeClr>
              </a:solidFill>
              <a:latin typeface="Perpetua" panose="02020502060401020303" pitchFamily="18" charset="0"/>
              <a:cs typeface="Tahoma" panose="020B0604030504040204" pitchFamily="34" charset="0"/>
            </a:endParaRPr>
          </a:p>
          <a:p>
            <a:pPr algn="just" eaLnBrk="1" hangingPunct="1"/>
            <a:endParaRPr lang="en-US" altLang="it-IT" dirty="0">
              <a:solidFill>
                <a:schemeClr val="accent6">
                  <a:lumMod val="75000"/>
                </a:schemeClr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5C16D5B1-50B1-F08C-EE5B-A75C95BE9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931" y="1752600"/>
            <a:ext cx="5243149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25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just" eaLnBrk="1" hangingPunct="1">
              <a:lnSpc>
                <a:spcPct val="150000"/>
              </a:lnSpc>
              <a:buFont typeface="Calibri" panose="020F0502020204030204" pitchFamily="34" charset="0"/>
              <a:buChar char="₋"/>
            </a:pP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Vengono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proposte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3 parole </a:t>
            </a: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neutre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, </a:t>
            </a: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esempio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: </a:t>
            </a:r>
            <a:r>
              <a:rPr 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</a:rPr>
              <a:t>"sole", "giorno", "scrivania</a:t>
            </a:r>
            <a:r>
              <a:rPr lang="it-IT" sz="2800" b="1" i="1" dirty="0">
                <a:solidFill>
                  <a:srgbClr val="603E2A"/>
                </a:solidFill>
                <a:latin typeface="Perpetua" panose="02020502060401020303" pitchFamily="18" charset="0"/>
              </a:rPr>
              <a:t>"</a:t>
            </a:r>
            <a:r>
              <a:rPr 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</a:rPr>
              <a:t>.</a:t>
            </a:r>
            <a:endParaRPr lang="en-US" altLang="it-IT" sz="2800" b="1" i="1" dirty="0">
              <a:solidFill>
                <a:srgbClr val="603E2A"/>
              </a:solidFill>
              <a:latin typeface="Perpetua" panose="02020502060401020303" pitchFamily="18" charset="0"/>
              <a:cs typeface="Tahoma" panose="020B0604030504040204" pitchFamily="34" charset="0"/>
            </a:endParaRPr>
          </a:p>
          <a:p>
            <a:pPr marL="457200" indent="-457200" algn="just" eaLnBrk="1" hangingPunct="1">
              <a:lnSpc>
                <a:spcPct val="150000"/>
              </a:lnSpc>
              <a:buFont typeface="Calibri" panose="020F0502020204030204" pitchFamily="34" charset="0"/>
              <a:buChar char="₋"/>
            </a:pPr>
            <a:r>
              <a:rPr lang="it-IT" sz="2800" b="1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</a:rPr>
              <a:t>Ciascun giocatore litigante </a:t>
            </a:r>
            <a:r>
              <a:rPr lang="it-IT" sz="2800" b="1" i="1" dirty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</a:rPr>
              <a:t>sceglie una di queste </a:t>
            </a:r>
            <a:r>
              <a:rPr lang="it-IT" sz="2800" b="1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</a:rPr>
              <a:t>parole.</a:t>
            </a:r>
            <a:endParaRPr lang="en-US" altLang="it-IT" sz="2800" b="1" i="1" dirty="0">
              <a:solidFill>
                <a:schemeClr val="accent6">
                  <a:lumMod val="50000"/>
                </a:schemeClr>
              </a:solidFill>
              <a:latin typeface="Perpetua" panose="02020502060401020303" pitchFamily="18" charset="0"/>
              <a:cs typeface="Tahoma" panose="020B0604030504040204" pitchFamily="34" charset="0"/>
            </a:endParaRPr>
          </a:p>
          <a:p>
            <a:pPr marL="457200" indent="-457200" algn="just" eaLnBrk="1" hangingPunct="1">
              <a:buFontTx/>
              <a:buChar char="-"/>
            </a:pPr>
            <a:endParaRPr lang="en-US" altLang="it-IT" sz="2800" b="1" i="1" dirty="0">
              <a:solidFill>
                <a:srgbClr val="1868AD"/>
              </a:solidFill>
              <a:latin typeface="Perpetua" panose="02020502060401020303" pitchFamily="18" charset="0"/>
              <a:cs typeface="Tahoma" panose="020B0604030504040204" pitchFamily="34" charset="0"/>
            </a:endParaRPr>
          </a:p>
          <a:p>
            <a:pPr algn="just" eaLnBrk="1" hangingPunct="1"/>
            <a:endParaRPr lang="en-US" altLang="it-IT" dirty="0">
              <a:solidFill>
                <a:srgbClr val="1868A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8" y="1798319"/>
            <a:ext cx="5181602" cy="3983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5067F2E2-E426-F95C-8D7E-064DCFA13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492" y="547755"/>
            <a:ext cx="9579331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25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algn="ctr" eaLnBrk="1" hangingPunct="1"/>
            <a:r>
              <a:rPr lang="en-US" altLang="it-IT" sz="4400" b="1" i="1" dirty="0" smtClean="0">
                <a:solidFill>
                  <a:srgbClr val="B83E33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CARTA </a:t>
            </a:r>
            <a:r>
              <a:rPr lang="en-US" altLang="it-IT" sz="4400" b="1" i="1" dirty="0">
                <a:solidFill>
                  <a:srgbClr val="B83E33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2: ESPRIMI LE TUE EMOZIONI</a:t>
            </a:r>
          </a:p>
          <a:p>
            <a:pPr algn="just" eaLnBrk="1" hangingPunct="1"/>
            <a:endParaRPr lang="en-US" altLang="it-IT" dirty="0">
              <a:solidFill>
                <a:srgbClr val="B83E33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F06A4B41-8E35-35B3-6A83-D7250088E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599" y="2256473"/>
            <a:ext cx="5715001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25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just" eaLnBrk="1" hangingPunct="1">
              <a:buFont typeface="Calibri" panose="020F0502020204030204" pitchFamily="34" charset="0"/>
              <a:buChar char="₋"/>
            </a:pP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Aiutandovi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con le Carte </a:t>
            </a: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Emozione</a:t>
            </a:r>
            <a:r>
              <a:rPr lang="en-US" altLang="it-IT" sz="2800" b="1" i="1" dirty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indovinate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>
                <a:solidFill>
                  <a:srgbClr val="5C3A28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l</a:t>
            </a:r>
            <a:r>
              <a:rPr lang="en-US" altLang="it-IT" sz="2800" b="1" i="1" dirty="0" err="1" smtClean="0">
                <a:solidFill>
                  <a:srgbClr val="5C3A28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’emozione</a:t>
            </a:r>
            <a:r>
              <a:rPr lang="en-US" altLang="it-IT" sz="2800" b="1" i="1" dirty="0" smtClean="0">
                <a:solidFill>
                  <a:srgbClr val="5C3A28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>
                <a:solidFill>
                  <a:srgbClr val="5C3A28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dominante</a:t>
            </a:r>
            <a:r>
              <a:rPr lang="en-US" altLang="it-IT" sz="2800" b="1" i="1" dirty="0">
                <a:solidFill>
                  <a:srgbClr val="5C3A28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rgbClr val="5C3A28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che</a:t>
            </a:r>
            <a:r>
              <a:rPr lang="en-US" altLang="it-IT" sz="2800" b="1" i="1" dirty="0" smtClean="0">
                <a:solidFill>
                  <a:srgbClr val="5C3A28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, </a:t>
            </a:r>
            <a:r>
              <a:rPr lang="en-US" altLang="it-IT" sz="2800" b="1" i="1" dirty="0">
                <a:solidFill>
                  <a:srgbClr val="5C3A28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secondo </a:t>
            </a:r>
            <a:r>
              <a:rPr lang="en-US" altLang="it-IT" sz="2800" b="1" i="1" dirty="0" err="1" smtClean="0">
                <a:solidFill>
                  <a:srgbClr val="5C3A28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voi</a:t>
            </a:r>
            <a:r>
              <a:rPr lang="en-US" altLang="it-IT" sz="2800" b="1" i="1" dirty="0" smtClean="0">
                <a:solidFill>
                  <a:srgbClr val="5C3A28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, </a:t>
            </a:r>
            <a:r>
              <a:rPr lang="en-US" altLang="it-IT" sz="2800" b="1" i="1" dirty="0" err="1">
                <a:solidFill>
                  <a:srgbClr val="5C3A28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prova</a:t>
            </a:r>
            <a:r>
              <a:rPr lang="en-US" altLang="it-IT" sz="2800" b="1" i="1" dirty="0">
                <a:solidFill>
                  <a:srgbClr val="5C3A28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rgbClr val="5C3A28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l’altro</a:t>
            </a:r>
            <a:r>
              <a:rPr lang="en-US" altLang="it-IT" sz="2800" b="1" i="1" dirty="0" smtClean="0">
                <a:solidFill>
                  <a:srgbClr val="5C3A28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.</a:t>
            </a:r>
            <a:endParaRPr lang="en-US" altLang="it-IT" sz="2800" b="1" i="1" dirty="0" smtClean="0">
              <a:solidFill>
                <a:schemeClr val="accent6">
                  <a:lumMod val="50000"/>
                </a:schemeClr>
              </a:solidFill>
              <a:latin typeface="Perpetua" panose="02020502060401020303" pitchFamily="18" charset="0"/>
              <a:cs typeface="Tahoma" panose="020B0604030504040204" pitchFamily="34" charset="0"/>
            </a:endParaRPr>
          </a:p>
          <a:p>
            <a:pPr marL="457200" indent="-457200" algn="just" eaLnBrk="1" hangingPunct="1">
              <a:buFont typeface="Calibri" panose="020F0502020204030204" pitchFamily="34" charset="0"/>
              <a:buChar char="₋"/>
            </a:pPr>
            <a:r>
              <a:rPr lang="it-IT" sz="2800" b="1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</a:rPr>
              <a:t>L'altro </a:t>
            </a:r>
            <a:r>
              <a:rPr lang="it-IT" sz="2800" b="1" i="1" dirty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</a:rPr>
              <a:t>giocatore può confermare o meno l'emozione espressa da voi, perché solo lui può sapere come si sente realmente</a:t>
            </a:r>
            <a:r>
              <a:rPr lang="it-IT" sz="2800" b="1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</a:rPr>
              <a:t>.</a:t>
            </a:r>
            <a:endParaRPr lang="en-US" altLang="it-IT" sz="2800" b="1" i="1" dirty="0">
              <a:solidFill>
                <a:schemeClr val="accent6">
                  <a:lumMod val="50000"/>
                </a:schemeClr>
              </a:solidFill>
              <a:latin typeface="Perpetua" panose="02020502060401020303" pitchFamily="18" charset="0"/>
              <a:cs typeface="Tahoma" panose="020B0604030504040204" pitchFamily="34" charset="0"/>
            </a:endParaRPr>
          </a:p>
          <a:p>
            <a:pPr algn="just" eaLnBrk="1" hangingPunct="1"/>
            <a:endParaRPr lang="en-US" altLang="it-IT" dirty="0">
              <a:solidFill>
                <a:srgbClr val="1868A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8" y="1981014"/>
            <a:ext cx="5257801" cy="398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77FCFB85-3FBD-40FB-8794-AACB7AF8C1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0" y="3441700"/>
            <a:ext cx="2425700" cy="33401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DFD2EC9C-5BF9-6FE7-3587-18F3FFEA13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441700"/>
            <a:ext cx="2400300" cy="33401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3CBAB1FA-DC96-2962-C429-EB981C1DDB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0" y="3441700"/>
            <a:ext cx="2425700" cy="33401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B0AAFBFF-05F3-8939-5BEE-A2CA9C530D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380" y="12700"/>
            <a:ext cx="2400300" cy="33401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DC81B877-0E7D-88A2-1916-6DBEAA1687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41700"/>
            <a:ext cx="2400300" cy="334010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FF0D3A5A-832C-CB63-FB7E-29F2D0E253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12700"/>
            <a:ext cx="2400300" cy="334010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xmlns="" id="{33B8895F-3D8A-28F1-707E-F6BA860110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2700"/>
            <a:ext cx="2400300" cy="334010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xmlns="" id="{E13BD5D1-7FF5-16CB-24C9-342E727E16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"/>
            <a:ext cx="24257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9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08D0CCD0-4F95-4B13-D845-401695D92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869" y="533400"/>
            <a:ext cx="975360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25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algn="ctr" eaLnBrk="1" hangingPunct="1"/>
            <a:r>
              <a:rPr lang="en-US" altLang="it-IT" sz="4400" b="1" i="1" dirty="0" smtClean="0">
                <a:solidFill>
                  <a:schemeClr val="accent1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CARTA </a:t>
            </a:r>
            <a:r>
              <a:rPr lang="en-US" altLang="it-IT" sz="4400" b="1" i="1" dirty="0">
                <a:solidFill>
                  <a:schemeClr val="accent1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3: DETTAGLIA IL CONFLITTO</a:t>
            </a:r>
          </a:p>
          <a:p>
            <a:pPr algn="just" eaLnBrk="1" hangingPunct="1"/>
            <a:endParaRPr lang="en-US" altLang="it-IT" dirty="0">
              <a:solidFill>
                <a:srgbClr val="755E95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B51F4155-3039-9D3A-40EC-488CA44CC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209800"/>
            <a:ext cx="5774584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25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57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just" eaLnBrk="1" hangingPunct="1">
              <a:buFont typeface="Calibri" panose="020F0502020204030204" pitchFamily="34" charset="0"/>
              <a:buChar char="₋"/>
            </a:pP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Spiegate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in 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DISCORSO DIRETTO </a:t>
            </a: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quali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sono</a:t>
            </a:r>
            <a:r>
              <a:rPr lang="en-US" altLang="it-IT" sz="2800" b="1" i="1" dirty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le </a:t>
            </a: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vostre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motivazioni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del </a:t>
            </a:r>
            <a:r>
              <a:rPr lang="en-US" altLang="it-IT" sz="2800" b="1" i="1" dirty="0" err="1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conflitto</a:t>
            </a:r>
            <a:r>
              <a:rPr lang="en-US" altLang="it-IT" sz="2800" b="1" i="1" dirty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: 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SFOGATEVI! </a:t>
            </a: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Perchè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v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i </a:t>
            </a: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sentite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così</a:t>
            </a:r>
            <a:r>
              <a:rPr lang="en-US" altLang="it-IT" sz="2800" b="1" i="1" dirty="0" smtClean="0">
                <a:solidFill>
                  <a:srgbClr val="603E2A"/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?</a:t>
            </a:r>
            <a:endParaRPr lang="en-US" altLang="it-IT" sz="2800" b="1" i="1" dirty="0">
              <a:solidFill>
                <a:schemeClr val="accent6">
                  <a:lumMod val="50000"/>
                </a:schemeClr>
              </a:solidFill>
              <a:latin typeface="Perpetua" panose="02020502060401020303" pitchFamily="18" charset="0"/>
              <a:cs typeface="Tahoma" panose="020B0604030504040204" pitchFamily="34" charset="0"/>
            </a:endParaRPr>
          </a:p>
          <a:p>
            <a:pPr marL="457200" indent="-457200" algn="just" eaLnBrk="1" hangingPunct="1">
              <a:buFont typeface="Calibri" panose="020F0502020204030204" pitchFamily="34" charset="0"/>
              <a:buChar char="₋"/>
            </a:pPr>
            <a:r>
              <a:rPr lang="en-US" altLang="it-IT" sz="2800" b="1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Per </a:t>
            </a:r>
            <a:r>
              <a:rPr lang="en-US" altLang="it-IT" sz="2800" b="1" i="1" dirty="0" err="1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esempio</a:t>
            </a:r>
            <a:r>
              <a:rPr lang="en-US" altLang="it-IT" sz="2800" b="1" i="1" dirty="0" smtClean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: </a:t>
            </a:r>
            <a:r>
              <a:rPr lang="en-US" altLang="it-IT" sz="2800" b="1" i="1" dirty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“</a:t>
            </a:r>
            <a:r>
              <a:rPr lang="en-US" altLang="it-IT" sz="2800" b="1" i="1" dirty="0" err="1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Sono</a:t>
            </a:r>
            <a:r>
              <a:rPr lang="en-US" altLang="it-IT" sz="2800" b="1" i="1" dirty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deluso</a:t>
            </a:r>
            <a:r>
              <a:rPr lang="en-US" altLang="it-IT" sz="2800" b="1" i="1" dirty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/a </a:t>
            </a:r>
            <a:r>
              <a:rPr lang="en-US" altLang="it-IT" sz="2800" b="1" i="1" dirty="0" err="1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perché</a:t>
            </a:r>
            <a:r>
              <a:rPr lang="en-US" altLang="it-IT" sz="2800" b="1" i="1" dirty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hai</a:t>
            </a:r>
            <a:r>
              <a:rPr lang="en-US" altLang="it-IT" sz="2800" b="1" i="1" dirty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fatto</a:t>
            </a:r>
            <a:r>
              <a:rPr lang="en-US" altLang="it-IT" sz="2800" b="1" i="1" dirty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questo</a:t>
            </a:r>
            <a:r>
              <a:rPr lang="en-US" altLang="it-IT" sz="2800" b="1" i="1" dirty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!”, “</a:t>
            </a:r>
            <a:r>
              <a:rPr lang="en-US" altLang="it-IT" sz="2800" b="1" i="1" dirty="0" err="1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Sono</a:t>
            </a:r>
            <a:r>
              <a:rPr lang="en-US" altLang="it-IT" sz="2800" b="1" i="1" dirty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offeso</a:t>
            </a:r>
            <a:r>
              <a:rPr lang="en-US" altLang="it-IT" sz="2800" b="1" i="1" dirty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/a </a:t>
            </a:r>
            <a:r>
              <a:rPr lang="en-US" altLang="it-IT" sz="2800" b="1" i="1" dirty="0" err="1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perché</a:t>
            </a:r>
            <a:r>
              <a:rPr lang="en-US" altLang="it-IT" sz="2800" b="1" i="1" dirty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hai</a:t>
            </a:r>
            <a:r>
              <a:rPr lang="en-US" altLang="it-IT" sz="2800" b="1" i="1" dirty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detto</a:t>
            </a:r>
            <a:r>
              <a:rPr lang="en-US" altLang="it-IT" sz="2800" b="1" i="1" dirty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questa</a:t>
            </a:r>
            <a:r>
              <a:rPr lang="en-US" altLang="it-IT" sz="2800" b="1" i="1" dirty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 </a:t>
            </a:r>
            <a:r>
              <a:rPr lang="en-US" altLang="it-IT" sz="2800" b="1" i="1" dirty="0" err="1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cosa</a:t>
            </a:r>
            <a:r>
              <a:rPr lang="en-US" altLang="it-IT" sz="2800" b="1" i="1" dirty="0">
                <a:solidFill>
                  <a:schemeClr val="accent6">
                    <a:lumMod val="50000"/>
                  </a:schemeClr>
                </a:solidFill>
                <a:latin typeface="Perpetua" panose="02020502060401020303" pitchFamily="18" charset="0"/>
                <a:cs typeface="Tahoma" panose="020B0604030504040204" pitchFamily="34" charset="0"/>
              </a:rPr>
              <a:t>!”</a:t>
            </a:r>
          </a:p>
          <a:p>
            <a:pPr marL="457200" indent="-457200" algn="just" eaLnBrk="1" hangingPunct="1">
              <a:buFontTx/>
              <a:buChar char="-"/>
            </a:pPr>
            <a:endParaRPr lang="en-US" altLang="it-IT" sz="2800" b="1" dirty="0">
              <a:solidFill>
                <a:srgbClr val="1868AD"/>
              </a:solidFill>
              <a:latin typeface="+mn-lt"/>
              <a:cs typeface="Tahoma" panose="020B0604030504040204" pitchFamily="34" charset="0"/>
            </a:endParaRPr>
          </a:p>
          <a:p>
            <a:pPr algn="just" eaLnBrk="1" hangingPunct="1"/>
            <a:endParaRPr lang="en-US" altLang="it-IT" dirty="0">
              <a:solidFill>
                <a:srgbClr val="1868A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2" y="1963783"/>
            <a:ext cx="5381897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14667</TotalTime>
  <Words>938</Words>
  <Application>Microsoft Office PowerPoint</Application>
  <PresentationFormat>Personalizzato</PresentationFormat>
  <Paragraphs>101</Paragraphs>
  <Slides>24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Utente</cp:lastModifiedBy>
  <cp:revision>150</cp:revision>
  <dcterms:created xsi:type="dcterms:W3CDTF">2021-11-26T15:26:47Z</dcterms:created>
  <dcterms:modified xsi:type="dcterms:W3CDTF">2024-10-10T22:41:52Z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2021-11-18T00:00:00Z</vt:filetime>
  </property>
  <property fmtid="{D5CDD505-2E9C-101B-9397-08002B2CF9AE}" pid="3" name="Creator">
    <vt:lpwstr>Microsoft® PowerPoint® per Microsoft 365</vt:lpwstr>
  </property>
  <property fmtid="{D5CDD505-2E9C-101B-9397-08002B2CF9AE}" pid="4" name="LastSaved">
    <vt:filetime>2021-11-26T00:00:00Z</vt:filetime>
  </property>
</Properties>
</file>